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embeddings/oleObject1.bin" ContentType="application/vnd.openxmlformats-officedocument.oleObject"/>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4" r:id="rId4"/>
    <p:sldMasterId id="2147483853" r:id="rId5"/>
  </p:sldMasterIdLst>
  <p:notesMasterIdLst>
    <p:notesMasterId r:id="rId41"/>
  </p:notesMasterIdLst>
  <p:handoutMasterIdLst>
    <p:handoutMasterId r:id="rId42"/>
  </p:handoutMasterIdLst>
  <p:sldIdLst>
    <p:sldId id="279" r:id="rId6"/>
    <p:sldId id="329" r:id="rId7"/>
    <p:sldId id="347" r:id="rId8"/>
    <p:sldId id="368" r:id="rId9"/>
    <p:sldId id="348" r:id="rId10"/>
    <p:sldId id="317" r:id="rId11"/>
    <p:sldId id="375" r:id="rId12"/>
    <p:sldId id="376" r:id="rId13"/>
    <p:sldId id="384" r:id="rId14"/>
    <p:sldId id="306" r:id="rId15"/>
    <p:sldId id="336" r:id="rId16"/>
    <p:sldId id="370" r:id="rId17"/>
    <p:sldId id="295" r:id="rId18"/>
    <p:sldId id="352" r:id="rId19"/>
    <p:sldId id="342" r:id="rId20"/>
    <p:sldId id="353" r:id="rId21"/>
    <p:sldId id="341" r:id="rId22"/>
    <p:sldId id="357" r:id="rId23"/>
    <p:sldId id="351" r:id="rId24"/>
    <p:sldId id="331" r:id="rId25"/>
    <p:sldId id="349" r:id="rId26"/>
    <p:sldId id="333" r:id="rId27"/>
    <p:sldId id="367" r:id="rId28"/>
    <p:sldId id="358" r:id="rId29"/>
    <p:sldId id="339" r:id="rId30"/>
    <p:sldId id="359" r:id="rId31"/>
    <p:sldId id="298" r:id="rId32"/>
    <p:sldId id="332" r:id="rId33"/>
    <p:sldId id="360" r:id="rId34"/>
    <p:sldId id="346" r:id="rId35"/>
    <p:sldId id="381" r:id="rId36"/>
    <p:sldId id="382" r:id="rId37"/>
    <p:sldId id="383" r:id="rId38"/>
    <p:sldId id="328" r:id="rId39"/>
    <p:sldId id="362" r:id="rId40"/>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236">
          <p15:clr>
            <a:srgbClr val="A4A3A4"/>
          </p15:clr>
        </p15:guide>
        <p15:guide id="7" orient="horz" pos="146">
          <p15:clr>
            <a:srgbClr val="A4A3A4"/>
          </p15:clr>
        </p15:guide>
        <p15:guide id="8" orient="horz" pos="2443">
          <p15:clr>
            <a:srgbClr val="A4A3A4"/>
          </p15:clr>
        </p15:guide>
        <p15:guide id="9" pos="1794">
          <p15:clr>
            <a:srgbClr val="A4A3A4"/>
          </p15:clr>
        </p15:guide>
        <p15:guide id="10" pos="2736">
          <p15:clr>
            <a:srgbClr val="A4A3A4"/>
          </p15:clr>
        </p15:guide>
        <p15:guide id="11" pos="202">
          <p15:clr>
            <a:srgbClr val="A4A3A4"/>
          </p15:clr>
        </p15:guide>
        <p15:guide id="12" pos="5322">
          <p15:clr>
            <a:srgbClr val="A4A3A4"/>
          </p15:clr>
        </p15:guide>
        <p15:guide id="13" pos="5625">
          <p15:clr>
            <a:srgbClr val="A4A3A4"/>
          </p15:clr>
        </p15:guide>
        <p15:guide id="14" pos="2878">
          <p15:clr>
            <a:srgbClr val="A4A3A4"/>
          </p15:clr>
        </p15:guide>
        <p15:guide id="15" pos="3555">
          <p15:clr>
            <a:srgbClr val="A4A3A4"/>
          </p15:clr>
        </p15:guide>
        <p15:guide id="16" pos="1965">
          <p15:clr>
            <a:srgbClr val="A4A3A4"/>
          </p15:clr>
        </p15:guide>
        <p15:guide id="17" pos="3723">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Ashton" initials="" lastIdx="11" clrIdx="0"/>
  <p:cmAuthor id="1" name="Tait Chamberlai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a:srgbClr val="FFCC66"/>
    <a:srgbClr val="00CC99"/>
    <a:srgbClr val="A6A6A6"/>
    <a:srgbClr val="E5E8E8"/>
    <a:srgbClr val="004B6B"/>
    <a:srgbClr val="999999"/>
    <a:srgbClr val="000000"/>
    <a:srgbClr val="B9B8BB"/>
    <a:srgbClr val="8229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4135" autoAdjust="0"/>
  </p:normalViewPr>
  <p:slideViewPr>
    <p:cSldViewPr snapToGrid="0">
      <p:cViewPr>
        <p:scale>
          <a:sx n="100" d="100"/>
          <a:sy n="100" d="100"/>
        </p:scale>
        <p:origin x="-912" y="-176"/>
      </p:cViewPr>
      <p:guideLst>
        <p:guide orient="horz" pos="3083"/>
        <p:guide orient="horz" pos="743"/>
        <p:guide orient="horz" pos="893"/>
        <p:guide orient="horz" pos="438"/>
        <p:guide orient="horz" pos="1671"/>
        <p:guide orient="horz" pos="2236"/>
        <p:guide orient="horz" pos="146"/>
        <p:guide orient="horz" pos="2443"/>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68" d="100"/>
        <a:sy n="68" d="100"/>
      </p:scale>
      <p:origin x="0" y="0"/>
    </p:cViewPr>
  </p:sorterViewPr>
  <p:notesViewPr>
    <p:cSldViewPr snapToGrid="0" snapToObjects="1" showGuides="1">
      <p:cViewPr varScale="1">
        <p:scale>
          <a:sx n="117" d="100"/>
          <a:sy n="117" d="100"/>
        </p:scale>
        <p:origin x="-4024" y="-11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A678B55-319B-2D4F-AE49-6C1B6E1A4DDA}" type="datetimeFigureOut">
              <a:rPr lang="en-US" smtClean="0">
                <a:latin typeface="HP Simplified"/>
                <a:cs typeface="HP Simplified"/>
              </a:rPr>
              <a:pPr/>
              <a:t>11/16/15</a:t>
            </a:fld>
            <a:endParaRPr lang="en-GB" dirty="0">
              <a:latin typeface="HP Simplified"/>
              <a:cs typeface="HP Simplified"/>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HP Simplified"/>
                <a:cs typeface="HP Simplified"/>
              </a:defRPr>
            </a:lvl1pPr>
          </a:lstStyle>
          <a:p>
            <a:fld id="{2D9CAF8C-0805-8440-B43D-DCCAAA4D80CE}" type="datetimeFigureOut">
              <a:rPr lang="en-US" smtClean="0"/>
              <a:pPr/>
              <a:t>11/16/15</a:t>
            </a:fld>
            <a:endParaRPr lang="en-GB"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GB"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As</a:t>
            </a:r>
            <a:r>
              <a:rPr lang="en-US" baseline="0" dirty="0" smtClean="0"/>
              <a:t> we move into FY16, HP is poised to surge forward and move from good to exceptional. We have a lot planned, but a strong channel means overall HP health and success, so let’s get started.</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dirty="0"/>
          </a:p>
        </p:txBody>
      </p:sp>
    </p:spTree>
    <p:extLst>
      <p:ext uri="{BB962C8B-B14F-4D97-AF65-F5344CB8AC3E}">
        <p14:creationId xmlns:p14="http://schemas.microsoft.com/office/powerpoint/2010/main" val="361493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And why are we doing this now? Why build higher? We’re doing it for two reasons:</a:t>
            </a:r>
          </a:p>
          <a:p>
            <a:pPr marL="228600" indent="-228600">
              <a:buFont typeface="+mj-lt"/>
              <a:buAutoNum type="arabicPeriod"/>
            </a:pPr>
            <a:r>
              <a:rPr lang="en-US" dirty="0" smtClean="0"/>
              <a:t>On one hand, the new HP is a new opportunity for us to embrace the future—the newness—for</a:t>
            </a:r>
            <a:r>
              <a:rPr lang="en-US" baseline="0" dirty="0" smtClean="0"/>
              <a:t> </a:t>
            </a:r>
            <a:r>
              <a:rPr lang="en-US" dirty="0" smtClean="0"/>
              <a:t>a fresh start. Like Dion says, we want the heart of a startup combined</a:t>
            </a:r>
            <a:r>
              <a:rPr lang="en-US" baseline="0" dirty="0" smtClean="0"/>
              <a:t> </a:t>
            </a:r>
            <a:r>
              <a:rPr lang="en-US" dirty="0" smtClean="0"/>
              <a:t>with the strength of a Fortune 100 company. And that’s why we’re in such a great position to capitalize on that opportunity. We have the nimbleness and focus now that means we CAN achieve excellence.</a:t>
            </a:r>
          </a:p>
          <a:p>
            <a:pPr marL="228600" indent="-228600">
              <a:buFont typeface="+mj-lt"/>
              <a:buAutoNum type="arabicPeriod"/>
            </a:pPr>
            <a:r>
              <a:rPr lang="en-US" dirty="0" smtClean="0"/>
              <a:t>On the other hand, we MUST make a change.</a:t>
            </a:r>
            <a:r>
              <a:rPr lang="en-US" baseline="0" dirty="0" smtClean="0"/>
              <a:t> Like I said earlier, our competition has been complacent, almost stagnant. We’re ahead of the game now… but we’re only a FEW steps ahead. We’ve all been complacent, only walking forward when other industries have been racing ahead. If ANY of our competitors starts running now… we’ll get trampled.</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extLst>
      <p:ext uri="{BB962C8B-B14F-4D97-AF65-F5344CB8AC3E}">
        <p14:creationId xmlns:p14="http://schemas.microsoft.com/office/powerpoint/2010/main" val="111920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Sound daunting? Well, we have a plan.</a:t>
            </a:r>
          </a:p>
          <a:p>
            <a:endParaRPr lang="en-US" dirty="0" smtClean="0"/>
          </a:p>
          <a:p>
            <a:r>
              <a:rPr lang="en-US" dirty="0" smtClean="0"/>
              <a:t>Beginning</a:t>
            </a:r>
            <a:r>
              <a:rPr lang="en-US" baseline="0" dirty="0" smtClean="0"/>
              <a:t> on Day 1—November 1st—we’ll be rolling out initiatives under 3 key pillars: the track, the target, and the technique.</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1" dirty="0" smtClean="0"/>
              <a:t>The target </a:t>
            </a:r>
            <a:r>
              <a:rPr lang="en-US" dirty="0" smtClean="0"/>
              <a:t>is all about our goal. Where are we going together? What</a:t>
            </a:r>
            <a:r>
              <a:rPr lang="en-US" baseline="0" dirty="0" smtClean="0"/>
              <a:t> are we aiming for? These initiatives promote innovation and tools that will enable the Playing to Win framework and push profitability. They make it easy to do business with HP. It’s about being prioritized and focused on our aims—and having a common set of goals and aspirations, which is possible now that we aren’t so weighed down by business units and conflicting interests.</a:t>
            </a:r>
          </a:p>
          <a:p>
            <a:pPr marL="228600" indent="-228600">
              <a:buAutoNum type="arabicPeriod"/>
            </a:pPr>
            <a:r>
              <a:rPr lang="en-US" b="1" baseline="0" dirty="0" smtClean="0"/>
              <a:t>The track </a:t>
            </a:r>
            <a:r>
              <a:rPr lang="en-US" baseline="0" dirty="0" smtClean="0"/>
              <a:t>is all about our path. What road are we on together? These initiatives are what will make HP’s channel simple and consistent across markets and geographies. They’re what will make people want to work with us and what will make our partners excited about us.</a:t>
            </a:r>
          </a:p>
          <a:p>
            <a:pPr marL="228600" indent="-228600">
              <a:buAutoNum type="arabicPeriod"/>
            </a:pPr>
            <a:r>
              <a:rPr lang="en-US" b="1" baseline="0" dirty="0" smtClean="0"/>
              <a:t>The technique </a:t>
            </a:r>
            <a:r>
              <a:rPr lang="en-US" baseline="0" dirty="0" smtClean="0"/>
              <a:t>is about our journey. How are we going to get where we’re going? How are we going to do it WELL? These initiatives are heavily based in training—in understanding why we need to prepare, what we need to prepare for, and doing so in a relevant and engaging way that is tailored to our specific needs. So that we’re all ready for action and never going in unprepared.</a:t>
            </a:r>
          </a:p>
          <a:p>
            <a:pPr marL="228600" indent="-228600">
              <a:buAutoNum type="arabicPeriod"/>
            </a:pPr>
            <a:endParaRPr lang="en-US" baseline="0"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extLst>
      <p:ext uri="{BB962C8B-B14F-4D97-AF65-F5344CB8AC3E}">
        <p14:creationId xmlns:p14="http://schemas.microsoft.com/office/powerpoint/2010/main" val="182779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 at it another way.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If you think about golf, t</a:t>
            </a:r>
            <a:r>
              <a:rPr lang="en-US" baseline="0" dirty="0" smtClean="0"/>
              <a:t>he “target” is the hole—we know that we always want get there with a minimum number of strokes, so understanding where it is and imagining it every time we swing is key to making sure we always have that goal in mind. We used to have a lot of conflicting goals and too many priorities. Zeroing in on what’s REALLY important to us and using the </a:t>
            </a:r>
            <a:r>
              <a:rPr lang="en-US" b="1" baseline="0" dirty="0" smtClean="0"/>
              <a:t>Playing to Win </a:t>
            </a:r>
            <a:r>
              <a:rPr lang="en-US" baseline="0" dirty="0" smtClean="0"/>
              <a:t>framework will help us keep our priorities in mind.</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 “track” is the tee</a:t>
            </a:r>
            <a:r>
              <a:rPr lang="en-US" baseline="0" dirty="0" smtClean="0"/>
              <a:t>, the reliable setup</a:t>
            </a:r>
            <a:r>
              <a:rPr lang="en-US" dirty="0" smtClean="0"/>
              <a:t>. Different</a:t>
            </a:r>
            <a:r>
              <a:rPr lang="en-US" baseline="0" dirty="0" smtClean="0"/>
              <a:t> holes have different layouts, but before you can adjust, you first need to have a consistent and efficient start, on a reliable track. So, for our purposes, this is about having consistency in what we say, how we say it, and what we do in the channel.</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And the “technique” is how you develop a truly great stroke, it’s how you execute. It’s practice, insight, intuition—everything that makes up good training. For us, this means that preparedness is really what’s going to help us reach those goals consistently and successfully.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302196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dirty="0" smtClean="0"/>
              <a:t>Put simply—it’s time to move better together. </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look at what’s included in all of these pillars later—but first, we need to understand why they’re important to us and what our</a:t>
            </a:r>
            <a:r>
              <a:rPr lang="en-US" baseline="0" dirty="0" smtClean="0"/>
              <a:t> aspiration is for each.</a:t>
            </a:r>
            <a:endParaRPr lang="en-US" dirty="0" smtClean="0"/>
          </a:p>
          <a:p>
            <a:endParaRPr lang="en-US" sz="1200" b="0" dirty="0" smtClean="0">
              <a:solidFill>
                <a:srgbClr val="000000"/>
              </a:solidFill>
            </a:endParaRPr>
          </a:p>
          <a:p>
            <a:r>
              <a:rPr lang="en-US" sz="1200" b="0" dirty="0" smtClean="0">
                <a:solidFill>
                  <a:srgbClr val="000000"/>
                </a:solidFill>
              </a:rPr>
              <a:t>Let’s look</a:t>
            </a:r>
            <a:r>
              <a:rPr lang="en-US" sz="1200" b="0" baseline="0" dirty="0" smtClean="0">
                <a:solidFill>
                  <a:srgbClr val="000000"/>
                </a:solidFill>
              </a:rPr>
              <a:t> more closely at the how &amp; why. </a:t>
            </a:r>
            <a:endParaRPr lang="en-US" sz="1200" b="0" dirty="0" smtClean="0">
              <a:solidFill>
                <a:srgbClr val="000000"/>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249326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Consistency alone isn’t enough to go from good to excellent. We need</a:t>
            </a:r>
            <a:r>
              <a:rPr lang="en-US" baseline="0" dirty="0" smtClean="0"/>
              <a:t> the i</a:t>
            </a:r>
            <a:r>
              <a:rPr lang="en-US" dirty="0" smtClean="0"/>
              <a:t>nnovations and tools that will let us</a:t>
            </a:r>
            <a:r>
              <a:rPr lang="en-US" baseline="0" dirty="0" smtClean="0"/>
              <a:t> </a:t>
            </a:r>
            <a:r>
              <a:rPr lang="en-US" b="1" baseline="0" dirty="0" smtClean="0"/>
              <a:t>focus</a:t>
            </a:r>
            <a:r>
              <a:rPr lang="en-US" baseline="0" dirty="0" smtClean="0"/>
              <a:t> on </a:t>
            </a:r>
            <a:r>
              <a:rPr lang="en-US" b="1" dirty="0" smtClean="0"/>
              <a:t>Playing to Win </a:t>
            </a:r>
            <a:r>
              <a:rPr lang="en-US" dirty="0" smtClean="0"/>
              <a:t>and </a:t>
            </a:r>
            <a:r>
              <a:rPr lang="en-US" b="1" dirty="0" smtClean="0"/>
              <a:t>profitability</a:t>
            </a:r>
            <a:r>
              <a:rPr lang="en-US" dirty="0" smtClean="0"/>
              <a:t>.</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3085350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latin typeface="HP Simplified" pitchFamily="34" charset="0"/>
                <a:cs typeface="HP Simplified" pitchFamily="34" charset="0"/>
              </a:rPr>
              <a:t>Why do we need focused goals and priorities?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Think about it this way.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If I throw ten balls at you at once, you probably won’t catch any of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Too many priorities means too many directions to move in at once</a:t>
            </a:r>
            <a:r>
              <a:rPr lang="en-US" sz="1200" b="0" baseline="0" dirty="0" smtClean="0">
                <a:solidFill>
                  <a:srgbClr val="FFFFFF"/>
                </a:solidFill>
                <a:latin typeface="HP Simplified" pitchFamily="34" charset="0"/>
                <a:cs typeface="HP Simplified" pitchFamily="34" charset="0"/>
              </a:rPr>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rgbClr val="FFFFFF"/>
                </a:solidFill>
                <a:latin typeface="HP Simplified" pitchFamily="34" charset="0"/>
                <a:cs typeface="HP Simplified" pitchFamily="34" charset="0"/>
              </a:rPr>
              <a:t>If we go after every sale and every customer, we’re wasting a lot of our time and energy as a channel.</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1627103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By focusing on the right vendors and markets, we can</a:t>
            </a:r>
            <a:r>
              <a:rPr lang="en-US" baseline="0" dirty="0" smtClean="0"/>
              <a:t> become more profitable, predictable, and easy to do business with. </a:t>
            </a:r>
          </a:p>
          <a:p>
            <a:r>
              <a:rPr lang="en-US" baseline="0" dirty="0" smtClean="0"/>
              <a:t>We avoid being spread too thin, and become more efficient and competitive in everything we do.</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1627103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Playing</a:t>
            </a:r>
            <a:r>
              <a:rPr lang="en-US" baseline="0" dirty="0" smtClean="0"/>
              <a:t> to Win may not be easy, but the rewards are clear. </a:t>
            </a:r>
          </a:p>
          <a:p>
            <a:pPr marL="171450" indent="-171450">
              <a:buFont typeface="Arial"/>
              <a:buChar char="•"/>
            </a:pPr>
            <a:r>
              <a:rPr lang="en-US" baseline="0" dirty="0" smtClean="0"/>
              <a:t>In the automotive industry, Playing to Win means targeting consumers with the right product, in the right context, at exactly the right time.</a:t>
            </a:r>
          </a:p>
          <a:p>
            <a:pPr marL="171450" indent="-171450">
              <a:buFont typeface="Arial"/>
              <a:buChar char="•"/>
            </a:pPr>
            <a:r>
              <a:rPr lang="en-US" baseline="0" dirty="0" smtClean="0"/>
              <a:t>Despite national networks of thousands of franchises and central offices, channel networks like GM’s regularly share information across dealerships—from VINs to names to vehicle history</a:t>
            </a:r>
          </a:p>
          <a:p>
            <a:pPr marL="171450" indent="-171450">
              <a:buFont typeface="Arial"/>
              <a:buChar char="•"/>
            </a:pPr>
            <a:r>
              <a:rPr lang="en-US" baseline="0" dirty="0" smtClean="0"/>
              <a:t>They do this so that they can stay focused on what’s most important to their customers, and deliver an exceptional experience every time.</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372644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indent="-171450">
              <a:buFont typeface="Arial"/>
              <a:buChar char="•"/>
            </a:pPr>
            <a:r>
              <a:rPr lang="en-US" dirty="0" smtClean="0"/>
              <a:t>Sharing that</a:t>
            </a:r>
            <a:r>
              <a:rPr lang="en-US" baseline="0" dirty="0" smtClean="0"/>
              <a:t> information and setting priorities isn’t done by the automotive industry in order to steal leads or information from their franchises. </a:t>
            </a:r>
          </a:p>
          <a:p>
            <a:pPr marL="171450" indent="-171450">
              <a:buFont typeface="Arial"/>
              <a:buChar char="•"/>
            </a:pPr>
            <a:r>
              <a:rPr lang="en-US" baseline="0" dirty="0" smtClean="0"/>
              <a:t>Instead, manufacturers like GM and the franchises know that by sharing information and priorities, they: </a:t>
            </a:r>
          </a:p>
          <a:p>
            <a:pPr marL="171450" indent="-171450">
              <a:buFont typeface="Arial"/>
              <a:buChar char="•"/>
            </a:pPr>
            <a:r>
              <a:rPr lang="en-US" baseline="0" dirty="0" smtClean="0"/>
              <a:t>Gain focus and efficiency.</a:t>
            </a:r>
          </a:p>
          <a:p>
            <a:pPr marL="171450" indent="-171450">
              <a:buFont typeface="Arial"/>
              <a:buChar char="•"/>
            </a:pPr>
            <a:r>
              <a:rPr lang="en-US" baseline="0" dirty="0" smtClean="0"/>
              <a:t>Elevate the brand and the customer experience.</a:t>
            </a:r>
          </a:p>
          <a:p>
            <a:pPr marL="171450" indent="-171450">
              <a:buFont typeface="Arial"/>
              <a:buChar char="•"/>
            </a:pPr>
            <a:r>
              <a:rPr lang="en-US" baseline="0" dirty="0" smtClean="0"/>
              <a:t>And ultimately help the entire network achieve better results than they would ever be able to do on their own.</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147710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First we need to understand why we’re focused</a:t>
            </a:r>
            <a:r>
              <a:rPr lang="en-US" baseline="0" dirty="0" smtClean="0"/>
              <a:t> on being </a:t>
            </a:r>
            <a:r>
              <a:rPr lang="en-US" b="1" baseline="0" dirty="0" smtClean="0"/>
              <a:t>simple</a:t>
            </a:r>
            <a:r>
              <a:rPr lang="en-US" baseline="0" dirty="0" smtClean="0"/>
              <a:t> and </a:t>
            </a:r>
            <a:r>
              <a:rPr lang="en-US" b="1" baseline="0" dirty="0" smtClean="0"/>
              <a:t>consistent</a:t>
            </a:r>
            <a:r>
              <a:rPr lang="en-US" baseline="0" dirty="0" smtClean="0"/>
              <a:t> across markets and geographies.</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Tree>
    <p:extLst>
      <p:ext uri="{BB962C8B-B14F-4D97-AF65-F5344CB8AC3E}">
        <p14:creationId xmlns:p14="http://schemas.microsoft.com/office/powerpoint/2010/main" val="280007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FFFF"/>
                </a:solidFill>
              </a:rPr>
              <a:t>We aren’t here today just to talk about new program details. We’re not simply introducing a new compensation model, or industry partnership, or a series of marketing buzzwords. We’re here because it’s time for all of us—</a:t>
            </a:r>
            <a:r>
              <a:rPr lang="en-US" sz="1200" b="1" dirty="0" smtClean="0">
                <a:solidFill>
                  <a:srgbClr val="FFFFFF"/>
                </a:solidFill>
              </a:rPr>
              <a:t>together</a:t>
            </a:r>
            <a:r>
              <a:rPr lang="en-US" sz="1200" dirty="0" smtClean="0">
                <a:solidFill>
                  <a:srgbClr val="FFFFFF"/>
                </a:solidFill>
              </a:rPr>
              <a:t>—to move from good to exceptional. What we’ll be talking about today</a:t>
            </a:r>
            <a:r>
              <a:rPr lang="en-US" sz="1200" baseline="0" dirty="0" smtClean="0">
                <a:solidFill>
                  <a:srgbClr val="FFFFFF"/>
                </a:solidFill>
              </a:rPr>
              <a:t> is an exciting and comprehensive new channel sales strategy, one that will affect every program, every tool, every partner—and you—directly.</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Tree>
    <p:extLst>
      <p:ext uri="{BB962C8B-B14F-4D97-AF65-F5344CB8AC3E}">
        <p14:creationId xmlns:p14="http://schemas.microsoft.com/office/powerpoint/2010/main" val="1193933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430213">
              <a:lnSpc>
                <a:spcPct val="80000"/>
              </a:lnSpc>
              <a:spcAft>
                <a:spcPts val="400"/>
              </a:spcAft>
              <a:buSzPct val="100000"/>
            </a:pPr>
            <a:r>
              <a:rPr lang="en-US" sz="1200" dirty="0" smtClean="0">
                <a:solidFill>
                  <a:schemeClr val="bg1"/>
                </a:solidFill>
                <a:latin typeface="HP Simplified" pitchFamily="34" charset="0"/>
                <a:cs typeface="HP Simplified" pitchFamily="34" charset="0"/>
              </a:rPr>
              <a:t>Let’s look at another example of consistency.</a:t>
            </a:r>
          </a:p>
          <a:p>
            <a:pPr defTabSz="430213">
              <a:lnSpc>
                <a:spcPct val="80000"/>
              </a:lnSpc>
              <a:spcAft>
                <a:spcPts val="400"/>
              </a:spcAft>
              <a:buSzPct val="100000"/>
            </a:pPr>
            <a:endParaRPr lang="en-US" sz="1200" dirty="0" smtClean="0">
              <a:solidFill>
                <a:schemeClr val="bg1"/>
              </a:solidFill>
              <a:latin typeface="HP Simplified" pitchFamily="34" charset="0"/>
              <a:cs typeface="HP Simplified" pitchFamily="34" charset="0"/>
            </a:endParaRPr>
          </a:p>
          <a:p>
            <a:pPr defTabSz="430213">
              <a:lnSpc>
                <a:spcPct val="80000"/>
              </a:lnSpc>
              <a:spcAft>
                <a:spcPts val="400"/>
              </a:spcAft>
              <a:buSzPct val="100000"/>
            </a:pPr>
            <a:r>
              <a:rPr lang="en-US" sz="1200" dirty="0" smtClean="0">
                <a:solidFill>
                  <a:schemeClr val="bg1"/>
                </a:solidFill>
                <a:latin typeface="HP Simplified" pitchFamily="34" charset="0"/>
                <a:cs typeface="HP Simplified" pitchFamily="34" charset="0"/>
              </a:rPr>
              <a:t>Have you ever wondered why cars, a flock of geese, or even bicyclists follow</a:t>
            </a:r>
            <a:r>
              <a:rPr lang="en-US" sz="1200" baseline="0" dirty="0" smtClean="0">
                <a:solidFill>
                  <a:schemeClr val="bg1"/>
                </a:solidFill>
                <a:latin typeface="HP Simplified" pitchFamily="34" charset="0"/>
                <a:cs typeface="HP Simplified" pitchFamily="34" charset="0"/>
              </a:rPr>
              <a:t> closely</a:t>
            </a:r>
            <a:r>
              <a:rPr lang="en-US" sz="1200" dirty="0" smtClean="0">
                <a:solidFill>
                  <a:schemeClr val="bg1"/>
                </a:solidFill>
                <a:latin typeface="HP Simplified" pitchFamily="34" charset="0"/>
                <a:cs typeface="HP Simplified" pitchFamily="34" charset="0"/>
              </a:rPr>
              <a:t> behind each other?</a:t>
            </a:r>
          </a:p>
          <a:p>
            <a:pPr marL="171450" indent="-171450" defTabSz="430213">
              <a:lnSpc>
                <a:spcPct val="80000"/>
              </a:lnSpc>
              <a:spcAft>
                <a:spcPts val="400"/>
              </a:spcAft>
              <a:buSzPct val="100000"/>
              <a:buFont typeface="Arial"/>
              <a:buChar char="•"/>
            </a:pPr>
            <a:r>
              <a:rPr lang="en-US" sz="1200" dirty="0" smtClean="0">
                <a:solidFill>
                  <a:schemeClr val="bg1"/>
                </a:solidFill>
                <a:latin typeface="HP Simplified" pitchFamily="34" charset="0"/>
                <a:cs typeface="HP Simplified" pitchFamily="34" charset="0"/>
              </a:rPr>
              <a:t>If you’re familiar</a:t>
            </a:r>
            <a:r>
              <a:rPr lang="en-US" sz="1200" baseline="0" dirty="0" smtClean="0">
                <a:solidFill>
                  <a:schemeClr val="bg1"/>
                </a:solidFill>
                <a:latin typeface="HP Simplified" pitchFamily="34" charset="0"/>
                <a:cs typeface="HP Simplified" pitchFamily="34" charset="0"/>
              </a:rPr>
              <a:t> with </a:t>
            </a:r>
            <a:r>
              <a:rPr lang="en-US" sz="1200" b="1" baseline="0" dirty="0" smtClean="0">
                <a:solidFill>
                  <a:schemeClr val="bg1"/>
                </a:solidFill>
                <a:latin typeface="HP Simplified" pitchFamily="34" charset="0"/>
                <a:cs typeface="HP Simplified" pitchFamily="34" charset="0"/>
              </a:rPr>
              <a:t>drafting</a:t>
            </a:r>
            <a:r>
              <a:rPr lang="en-US" sz="1200" baseline="0" dirty="0" smtClean="0">
                <a:solidFill>
                  <a:schemeClr val="bg1"/>
                </a:solidFill>
                <a:latin typeface="HP Simplified" pitchFamily="34" charset="0"/>
                <a:cs typeface="HP Simplified" pitchFamily="34" charset="0"/>
              </a:rPr>
              <a:t>, you know that as the </a:t>
            </a:r>
            <a:r>
              <a:rPr lang="en-US" sz="1200" dirty="0" smtClean="0">
                <a:solidFill>
                  <a:schemeClr val="bg1"/>
                </a:solidFill>
                <a:latin typeface="HP Simplified" pitchFamily="34" charset="0"/>
                <a:cs typeface="HP Simplified" pitchFamily="34" charset="0"/>
              </a:rPr>
              <a:t>car moves forward</a:t>
            </a:r>
            <a:r>
              <a:rPr lang="en-US" sz="1200" baseline="0" dirty="0" smtClean="0">
                <a:solidFill>
                  <a:schemeClr val="bg1"/>
                </a:solidFill>
                <a:latin typeface="HP Simplified" pitchFamily="34" charset="0"/>
                <a:cs typeface="HP Simplified" pitchFamily="34" charset="0"/>
              </a:rPr>
              <a:t> it pushes the air in front of it aside.</a:t>
            </a:r>
            <a:endParaRPr lang="en-US" sz="1200" dirty="0" smtClean="0">
              <a:solidFill>
                <a:schemeClr val="bg1"/>
              </a:solidFill>
              <a:latin typeface="HP Simplified" pitchFamily="34" charset="0"/>
              <a:cs typeface="HP Simplified" pitchFamily="34" charset="0"/>
            </a:endParaRPr>
          </a:p>
          <a:p>
            <a:pPr marL="171450" indent="-171450" defTabSz="430213">
              <a:lnSpc>
                <a:spcPct val="80000"/>
              </a:lnSpc>
              <a:spcAft>
                <a:spcPts val="400"/>
              </a:spcAft>
              <a:buSzPct val="100000"/>
              <a:buFont typeface="Arial"/>
              <a:buChar char="•"/>
            </a:pPr>
            <a:r>
              <a:rPr lang="en-US" sz="1200" dirty="0" smtClean="0">
                <a:solidFill>
                  <a:schemeClr val="bg1"/>
                </a:solidFill>
                <a:latin typeface="HP Simplified" pitchFamily="34" charset="0"/>
                <a:cs typeface="HP Simplified" pitchFamily="34" charset="0"/>
              </a:rPr>
              <a:t>This</a:t>
            </a:r>
            <a:r>
              <a:rPr lang="en-US" sz="1200" baseline="0" dirty="0" smtClean="0">
                <a:solidFill>
                  <a:schemeClr val="bg1"/>
                </a:solidFill>
                <a:latin typeface="HP Simplified" pitchFamily="34" charset="0"/>
                <a:cs typeface="HP Simplified" pitchFamily="34" charset="0"/>
              </a:rPr>
              <a:t> produces </a:t>
            </a:r>
            <a:r>
              <a:rPr lang="en-US" sz="1200" dirty="0" smtClean="0">
                <a:solidFill>
                  <a:schemeClr val="bg1"/>
                </a:solidFill>
                <a:latin typeface="HP Simplified" pitchFamily="34" charset="0"/>
                <a:cs typeface="HP Simplified" pitchFamily="34" charset="0"/>
              </a:rPr>
              <a:t>a low pressure area behind the car.</a:t>
            </a:r>
          </a:p>
          <a:p>
            <a:pPr marL="171450" indent="-171450" defTabSz="430213">
              <a:lnSpc>
                <a:spcPct val="80000"/>
              </a:lnSpc>
              <a:spcAft>
                <a:spcPts val="400"/>
              </a:spcAft>
              <a:buSzPct val="100000"/>
              <a:buFont typeface="Arial"/>
              <a:buChar char="•"/>
            </a:pPr>
            <a:r>
              <a:rPr lang="en-US" sz="1200" dirty="0" smtClean="0">
                <a:solidFill>
                  <a:schemeClr val="bg1"/>
                </a:solidFill>
                <a:latin typeface="HP Simplified" pitchFamily="34" charset="0"/>
                <a:cs typeface="HP Simplified" pitchFamily="34" charset="0"/>
              </a:rPr>
              <a:t>If you're a following close behind that front car, you can gain an advantage. The low pressure area pulls you forward</a:t>
            </a:r>
            <a:r>
              <a:rPr lang="en-US" sz="1200" baseline="0" dirty="0" smtClean="0">
                <a:solidFill>
                  <a:schemeClr val="bg1"/>
                </a:solidFill>
                <a:latin typeface="HP Simplified" pitchFamily="34" charset="0"/>
                <a:cs typeface="HP Simplified" pitchFamily="34" charset="0"/>
              </a:rPr>
              <a:t>, so you don’t have to use as much gas to go the same speed.</a:t>
            </a:r>
          </a:p>
          <a:p>
            <a:pPr marL="171450" indent="-171450" defTabSz="430213">
              <a:lnSpc>
                <a:spcPct val="80000"/>
              </a:lnSpc>
              <a:spcAft>
                <a:spcPts val="400"/>
              </a:spcAft>
              <a:buSzPct val="100000"/>
              <a:buFont typeface="Arial"/>
              <a:buChar char="•"/>
            </a:pPr>
            <a:r>
              <a:rPr lang="en-US" sz="1200" dirty="0" smtClean="0">
                <a:solidFill>
                  <a:schemeClr val="bg1"/>
                </a:solidFill>
                <a:latin typeface="HP Simplified" pitchFamily="34" charset="0"/>
                <a:cs typeface="HP Simplified" pitchFamily="34" charset="0"/>
              </a:rPr>
              <a:t>This is a huge advantage. Air may</a:t>
            </a:r>
            <a:r>
              <a:rPr lang="en-US" sz="1200" baseline="0" dirty="0" smtClean="0">
                <a:solidFill>
                  <a:schemeClr val="bg1"/>
                </a:solidFill>
                <a:latin typeface="HP Simplified" pitchFamily="34" charset="0"/>
                <a:cs typeface="HP Simplified" pitchFamily="34" charset="0"/>
              </a:rPr>
              <a:t> seem like an easy thing to move through, but just stick your hand out the window when driving down the highway, and you can feel how it pushes against your hand.</a:t>
            </a:r>
          </a:p>
          <a:p>
            <a:pPr marL="171450" indent="-171450" defTabSz="430213">
              <a:lnSpc>
                <a:spcPct val="80000"/>
              </a:lnSpc>
              <a:spcAft>
                <a:spcPts val="400"/>
              </a:spcAft>
              <a:buSzPct val="100000"/>
              <a:buFont typeface="Arial"/>
              <a:buChar char="•"/>
            </a:pPr>
            <a:r>
              <a:rPr lang="en-US" sz="1200" baseline="0" dirty="0" smtClean="0">
                <a:solidFill>
                  <a:schemeClr val="bg1"/>
                </a:solidFill>
                <a:latin typeface="HP Simplified" pitchFamily="34" charset="0"/>
                <a:cs typeface="HP Simplified" pitchFamily="34" charset="0"/>
              </a:rPr>
              <a:t>Likewise, with our channel program, </a:t>
            </a:r>
            <a:r>
              <a:rPr lang="en-US" sz="1200" b="0" baseline="0" dirty="0" smtClean="0">
                <a:solidFill>
                  <a:schemeClr val="bg1"/>
                </a:solidFill>
                <a:latin typeface="HP Simplified" pitchFamily="34" charset="0"/>
                <a:cs typeface="HP Simplified" pitchFamily="34" charset="0"/>
              </a:rPr>
              <a:t>inconsistencies</a:t>
            </a:r>
            <a:r>
              <a:rPr lang="en-US" sz="1200" baseline="0" dirty="0" smtClean="0">
                <a:solidFill>
                  <a:schemeClr val="bg1"/>
                </a:solidFill>
                <a:latin typeface="HP Simplified" pitchFamily="34" charset="0"/>
                <a:cs typeface="HP Simplified" pitchFamily="34" charset="0"/>
              </a:rPr>
              <a:t> across markets and geographies drag our efficiency down, costing us more time, resources, and ultimately sales.</a:t>
            </a:r>
            <a:endParaRPr lang="en-US" sz="1200" dirty="0" smtClean="0">
              <a:solidFill>
                <a:schemeClr val="bg1"/>
              </a:solidFill>
              <a:latin typeface="HP Simplified" pitchFamily="34" charset="0"/>
              <a:cs typeface="HP Simplified"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Tree>
    <p:extLst>
      <p:ext uri="{BB962C8B-B14F-4D97-AF65-F5344CB8AC3E}">
        <p14:creationId xmlns:p14="http://schemas.microsoft.com/office/powerpoint/2010/main" val="447361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430213">
              <a:lnSpc>
                <a:spcPct val="80000"/>
              </a:lnSpc>
              <a:spcAft>
                <a:spcPts val="400"/>
              </a:spcAft>
              <a:buSzPct val="100000"/>
            </a:pPr>
            <a:r>
              <a:rPr lang="en-US" sz="1200" dirty="0" smtClean="0">
                <a:solidFill>
                  <a:schemeClr val="bg1"/>
                </a:solidFill>
                <a:latin typeface="HP Simplified" pitchFamily="34" charset="0"/>
                <a:cs typeface="HP Simplified" pitchFamily="34" charset="0"/>
              </a:rPr>
              <a:t>There’s something really neat, though, that even people familiar with drafting might not know.</a:t>
            </a:r>
          </a:p>
          <a:p>
            <a:pPr marL="171450" indent="-171450" defTabSz="430213">
              <a:lnSpc>
                <a:spcPct val="80000"/>
              </a:lnSpc>
              <a:spcAft>
                <a:spcPts val="400"/>
              </a:spcAft>
              <a:buSzPct val="100000"/>
              <a:buFont typeface="Arial"/>
              <a:buChar char="•"/>
            </a:pPr>
            <a:r>
              <a:rPr lang="en-US" sz="1200" dirty="0" smtClean="0">
                <a:solidFill>
                  <a:schemeClr val="bg1"/>
                </a:solidFill>
                <a:latin typeface="HP Simplified" pitchFamily="34" charset="0"/>
                <a:cs typeface="HP Simplified" pitchFamily="34" charset="0"/>
              </a:rPr>
              <a:t>When</a:t>
            </a:r>
            <a:r>
              <a:rPr lang="en-US" sz="1200" baseline="0" dirty="0" smtClean="0">
                <a:solidFill>
                  <a:schemeClr val="bg1"/>
                </a:solidFill>
                <a:latin typeface="HP Simplified" pitchFamily="34" charset="0"/>
                <a:cs typeface="HP Simplified" pitchFamily="34" charset="0"/>
              </a:rPr>
              <a:t> a car drafts, following close behind the front vehicle, it fills in the eddy of turbulent air behind that front car.</a:t>
            </a:r>
          </a:p>
          <a:p>
            <a:pPr marL="171450" indent="-171450" defTabSz="430213">
              <a:lnSpc>
                <a:spcPct val="80000"/>
              </a:lnSpc>
              <a:spcAft>
                <a:spcPts val="400"/>
              </a:spcAft>
              <a:buSzPct val="100000"/>
              <a:buFont typeface="Arial"/>
              <a:buChar char="•"/>
            </a:pPr>
            <a:r>
              <a:rPr lang="en-US" sz="1200" baseline="0" dirty="0" smtClean="0">
                <a:solidFill>
                  <a:schemeClr val="bg1"/>
                </a:solidFill>
                <a:latin typeface="HP Simplified" pitchFamily="34" charset="0"/>
                <a:cs typeface="HP Simplified" pitchFamily="34" charset="0"/>
              </a:rPr>
              <a:t>And it actually improves the front car’s performance as well.</a:t>
            </a:r>
          </a:p>
          <a:p>
            <a:pPr marL="171450" indent="-171450" defTabSz="430213">
              <a:lnSpc>
                <a:spcPct val="80000"/>
              </a:lnSpc>
              <a:spcAft>
                <a:spcPts val="400"/>
              </a:spcAft>
              <a:buSzPct val="100000"/>
              <a:buFont typeface="Arial"/>
              <a:buChar char="•"/>
            </a:pPr>
            <a:r>
              <a:rPr lang="en-US" sz="1200" baseline="0" dirty="0" smtClean="0">
                <a:solidFill>
                  <a:schemeClr val="bg1"/>
                </a:solidFill>
                <a:latin typeface="HP Simplified" pitchFamily="34" charset="0"/>
                <a:cs typeface="HP Simplified" pitchFamily="34" charset="0"/>
              </a:rPr>
              <a:t>So two drivers who are drafting can put out less energy than two other cars that aren’t drafting, going the same speed and the same distance.</a:t>
            </a:r>
          </a:p>
          <a:p>
            <a:pPr marL="171450" indent="-171450" defTabSz="430213">
              <a:lnSpc>
                <a:spcPct val="80000"/>
              </a:lnSpc>
              <a:spcAft>
                <a:spcPts val="400"/>
              </a:spcAft>
              <a:buSzPct val="100000"/>
              <a:buFont typeface="Arial"/>
              <a:buChar char="•"/>
            </a:pPr>
            <a:r>
              <a:rPr lang="en-US" sz="1200" baseline="0" dirty="0" smtClean="0">
                <a:solidFill>
                  <a:schemeClr val="bg1"/>
                </a:solidFill>
                <a:latin typeface="HP Simplified" pitchFamily="34" charset="0"/>
                <a:cs typeface="HP Simplified" pitchFamily="34" charset="0"/>
              </a:rPr>
              <a:t>Consistency in our channel programs isn’t just better for some of us, it’s better for ALL of us, as we can spend less time adjusting across markets, more easily leverage our assets and distribution channels, and provide a simpler, more predictable experience for us and our partners.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447361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bg1"/>
                </a:solidFill>
                <a:latin typeface="HP Simplified" pitchFamily="34" charset="0"/>
                <a:cs typeface="HP Simplified" pitchFamily="34" charset="0"/>
              </a:rPr>
              <a:t>Sound difficult? It’s already being done in other channels.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chemeClr val="bg1"/>
                </a:solidFill>
                <a:latin typeface="HP Simplified" pitchFamily="34" charset="0"/>
                <a:cs typeface="HP Simplified" pitchFamily="34" charset="0"/>
              </a:rPr>
              <a:t>Take Coca-Cola, for example. Coke merchandisers know</a:t>
            </a:r>
            <a:r>
              <a:rPr lang="en-US" sz="1200" b="0" baseline="0" dirty="0" smtClean="0">
                <a:solidFill>
                  <a:schemeClr val="bg1"/>
                </a:solidFill>
                <a:latin typeface="HP Simplified" pitchFamily="34" charset="0"/>
                <a:cs typeface="HP Simplified" pitchFamily="34" charset="0"/>
              </a:rPr>
              <a:t> the value of consistency and excellence.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chemeClr val="bg1"/>
                </a:solidFill>
                <a:latin typeface="HP Simplified" pitchFamily="34" charset="0"/>
                <a:cs typeface="HP Simplified" pitchFamily="34" charset="0"/>
              </a:rPr>
              <a:t>And they make it happen by lining up outside of retail stores across the country at 5am, to get in before the stores opens to ensure: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chemeClr val="bg1"/>
                </a:solidFill>
                <a:latin typeface="HP Simplified" pitchFamily="34" charset="0"/>
                <a:cs typeface="HP Simplified" pitchFamily="34" charset="0"/>
              </a:rPr>
              <a:t>That displays are correct.</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chemeClr val="bg1"/>
                </a:solidFill>
                <a:latin typeface="HP Simplified" pitchFamily="34" charset="0"/>
                <a:cs typeface="HP Simplified" pitchFamily="34" charset="0"/>
              </a:rPr>
              <a:t>That there’s enough merchandise.</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chemeClr val="bg1"/>
                </a:solidFill>
                <a:latin typeface="HP Simplified" pitchFamily="34" charset="0"/>
                <a:cs typeface="HP Simplified" pitchFamily="34" charset="0"/>
              </a:rPr>
              <a:t>That it’s properly stored.</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chemeClr val="bg1"/>
                </a:solidFill>
                <a:latin typeface="HP Simplified" pitchFamily="34" charset="0"/>
                <a:cs typeface="HP Simplified" pitchFamily="34" charset="0"/>
              </a:rPr>
              <a:t>And that associates are aware of new products and current marketing efforts.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2834550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 typeface="Arial"/>
              <a:buNone/>
            </a:pPr>
            <a:r>
              <a:rPr lang="en-US" dirty="0" smtClean="0"/>
              <a:t>Why do they go through so much effort?</a:t>
            </a:r>
          </a:p>
          <a:p>
            <a:pPr marL="171450" indent="-171450">
              <a:buFont typeface="Arial"/>
              <a:buChar char="•"/>
            </a:pPr>
            <a:r>
              <a:rPr lang="en-US" dirty="0" smtClean="0"/>
              <a:t>It’s not</a:t>
            </a:r>
            <a:r>
              <a:rPr lang="en-US" baseline="0" dirty="0" smtClean="0"/>
              <a:t> just because they’re perfectionists, or want to make life difficult for their retail partners. It’s because they know that when selling is optimized, sales come easily. </a:t>
            </a:r>
          </a:p>
          <a:p>
            <a:pPr marL="171450" indent="-171450">
              <a:buFont typeface="Arial"/>
              <a:buChar char="•"/>
            </a:pPr>
            <a:r>
              <a:rPr lang="en-US" baseline="0" dirty="0" smtClean="0"/>
              <a:t>A better experience for consumers is also a better experience for their partners, ensuring they’re maximizing their sales and minimizing the effort needed per sale.</a:t>
            </a:r>
          </a:p>
          <a:p>
            <a:pPr marL="171450" indent="-171450">
              <a:buFont typeface="Arial"/>
              <a:buChar char="•"/>
            </a:pPr>
            <a:r>
              <a:rPr lang="en-US" baseline="0" dirty="0" smtClean="0"/>
              <a:t>For the same reasons, FMCG companies like P&amp;G use category managers to ensure consistent displays where their products are grouped and merchandised together and prioritized correctly for each market. </a:t>
            </a:r>
          </a:p>
          <a:p>
            <a:pPr marL="171450" indent="-171450">
              <a:buFont typeface="Arial"/>
              <a:buChar char="•"/>
            </a:pPr>
            <a:r>
              <a:rPr lang="en-US" baseline="0" dirty="0" smtClean="0"/>
              <a:t>The consistency in packaging, displays, and even the order that products are placed on the shelf helps create a seamless experience for consumers, minimizing the friction between them and the checkout line. </a:t>
            </a:r>
          </a:p>
          <a:p>
            <a:pPr marL="171450" indent="-171450">
              <a:buFont typeface="Arial"/>
              <a:buChar char="•"/>
            </a:pPr>
            <a:r>
              <a:rPr lang="en-US" baseline="0" dirty="0" smtClean="0"/>
              <a:t>While there are differences in purchasing preferences in different regions, consistency across the products gives consumers in any region a superior experience and makes sharing resources much more effective.</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687431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After achieving consistency and zeroing in on our highest priorities, we also need to ensure we have the relevant </a:t>
            </a:r>
            <a:r>
              <a:rPr lang="en-US" b="1" baseline="0" dirty="0" smtClean="0"/>
              <a:t>training</a:t>
            </a:r>
            <a:r>
              <a:rPr lang="en-US" baseline="0" dirty="0" smtClean="0"/>
              <a:t> to become a </a:t>
            </a:r>
            <a:r>
              <a:rPr lang="en-US" b="1" baseline="0" dirty="0" smtClean="0"/>
              <a:t>disciplined</a:t>
            </a:r>
            <a:r>
              <a:rPr lang="en-US" baseline="0" dirty="0" smtClean="0"/>
              <a:t> and </a:t>
            </a:r>
            <a:r>
              <a:rPr lang="en-US" b="1" baseline="0" dirty="0" smtClean="0"/>
              <a:t>professional</a:t>
            </a:r>
            <a:r>
              <a:rPr lang="en-US" baseline="0" dirty="0" smtClean="0"/>
              <a:t> sales force.</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Tree>
    <p:extLst>
      <p:ext uri="{BB962C8B-B14F-4D97-AF65-F5344CB8AC3E}">
        <p14:creationId xmlns:p14="http://schemas.microsoft.com/office/powerpoint/2010/main" val="4092416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430213">
              <a:lnSpc>
                <a:spcPct val="80000"/>
              </a:lnSpc>
              <a:spcAft>
                <a:spcPts val="400"/>
              </a:spcAft>
              <a:buSzPct val="100000"/>
            </a:pPr>
            <a:r>
              <a:rPr lang="en-US" sz="1200" b="0" dirty="0" smtClean="0">
                <a:solidFill>
                  <a:srgbClr val="FFFFFF"/>
                </a:solidFill>
                <a:latin typeface="HP Simplified" pitchFamily="34" charset="0"/>
                <a:cs typeface="HP Simplified" pitchFamily="34" charset="0"/>
              </a:rPr>
              <a:t>The game is one day a week, training is 6 days a week. Why? </a:t>
            </a:r>
          </a:p>
          <a:p>
            <a:pPr marL="171450" indent="-171450" defTabSz="430213">
              <a:lnSpc>
                <a:spcPct val="80000"/>
              </a:lnSpc>
              <a:spcAft>
                <a:spcPts val="400"/>
              </a:spcAft>
              <a:buSzPct val="100000"/>
              <a:buFont typeface="Arial"/>
              <a:buChar char="•"/>
            </a:pPr>
            <a:r>
              <a:rPr lang="en-US" sz="1200" b="0" dirty="0" smtClean="0">
                <a:solidFill>
                  <a:srgbClr val="FFFFFF"/>
                </a:solidFill>
                <a:latin typeface="HP Simplified" pitchFamily="34" charset="0"/>
                <a:cs typeface="HP Simplified" pitchFamily="34" charset="0"/>
              </a:rPr>
              <a:t>Because going into a sales meeting without knowing all the fundamentals</a:t>
            </a:r>
            <a:r>
              <a:rPr lang="en-US" sz="1200" b="0" baseline="0" dirty="0" smtClean="0">
                <a:solidFill>
                  <a:srgbClr val="FFFFFF"/>
                </a:solidFill>
                <a:latin typeface="HP Simplified" pitchFamily="34" charset="0"/>
                <a:cs typeface="HP Simplified" pitchFamily="34" charset="0"/>
              </a:rPr>
              <a:t> is </a:t>
            </a:r>
            <a:r>
              <a:rPr lang="en-US" sz="1200" b="0" dirty="0" smtClean="0">
                <a:solidFill>
                  <a:srgbClr val="FFFFFF"/>
                </a:solidFill>
                <a:latin typeface="HP Simplified" pitchFamily="34" charset="0"/>
                <a:cs typeface="HP Simplified" pitchFamily="34" charset="0"/>
              </a:rPr>
              <a:t>like jumping out of a plane without a parachute</a:t>
            </a:r>
            <a:r>
              <a:rPr lang="en-US" sz="1200" b="0" baseline="0" dirty="0" smtClean="0">
                <a:solidFill>
                  <a:srgbClr val="FFFFFF"/>
                </a:solidFill>
                <a:latin typeface="HP Simplified" pitchFamily="34" charset="0"/>
                <a:cs typeface="HP Simplified" pitchFamily="34" charset="0"/>
              </a:rPr>
              <a:t> or </a:t>
            </a:r>
            <a:r>
              <a:rPr lang="en-US" sz="1200" b="0" dirty="0" smtClean="0">
                <a:solidFill>
                  <a:srgbClr val="FFFFFF"/>
                </a:solidFill>
                <a:latin typeface="HP Simplified" pitchFamily="34" charset="0"/>
                <a:cs typeface="HP Simplified" pitchFamily="34" charset="0"/>
              </a:rPr>
              <a:t>entering a burning building without fire gear. </a:t>
            </a:r>
          </a:p>
          <a:p>
            <a:pPr marL="171450" indent="-171450" defTabSz="430213">
              <a:lnSpc>
                <a:spcPct val="80000"/>
              </a:lnSpc>
              <a:spcAft>
                <a:spcPts val="400"/>
              </a:spcAft>
              <a:buSzPct val="100000"/>
              <a:buFont typeface="Arial"/>
              <a:buChar char="•"/>
            </a:pPr>
            <a:r>
              <a:rPr lang="en-US" sz="1200" b="0" dirty="0" smtClean="0">
                <a:solidFill>
                  <a:srgbClr val="FFFFFF"/>
                </a:solidFill>
                <a:latin typeface="HP Simplified" pitchFamily="34" charset="0"/>
                <a:cs typeface="HP Simplified" pitchFamily="34" charset="0"/>
              </a:rPr>
              <a:t>We would</a:t>
            </a:r>
            <a:r>
              <a:rPr lang="en-US" sz="1200" b="0" baseline="0" dirty="0" smtClean="0">
                <a:solidFill>
                  <a:srgbClr val="FFFFFF"/>
                </a:solidFill>
                <a:latin typeface="HP Simplified" pitchFamily="34" charset="0"/>
                <a:cs typeface="HP Simplified" pitchFamily="34" charset="0"/>
              </a:rPr>
              <a:t> be astounded to find that a professional athlete doesn’t spend thousands of hours in intense practice.</a:t>
            </a:r>
          </a:p>
          <a:p>
            <a:pPr marL="171450" indent="-171450" defTabSz="430213">
              <a:lnSpc>
                <a:spcPct val="80000"/>
              </a:lnSpc>
              <a:spcAft>
                <a:spcPts val="400"/>
              </a:spcAft>
              <a:buSzPct val="100000"/>
              <a:buFont typeface="Arial"/>
              <a:buChar char="•"/>
            </a:pPr>
            <a:r>
              <a:rPr lang="en-US" sz="1200" b="0" baseline="0" dirty="0" smtClean="0">
                <a:solidFill>
                  <a:srgbClr val="FFFFFF"/>
                </a:solidFill>
                <a:latin typeface="HP Simplified" pitchFamily="34" charset="0"/>
                <a:cs typeface="HP Simplified" pitchFamily="34" charset="0"/>
              </a:rPr>
              <a:t>Yet we often feel we don’t need to practice, study, and perfect our skills in order to excel as individuals, and as a channel.</a:t>
            </a:r>
          </a:p>
          <a:p>
            <a:pPr marL="171450" indent="-171450" defTabSz="430213">
              <a:lnSpc>
                <a:spcPct val="80000"/>
              </a:lnSpc>
              <a:spcAft>
                <a:spcPts val="400"/>
              </a:spcAft>
              <a:buSzPct val="100000"/>
              <a:buFont typeface="Arial"/>
              <a:buChar char="•"/>
            </a:pPr>
            <a:r>
              <a:rPr lang="en-US" sz="1200" b="0" baseline="0" dirty="0" smtClean="0">
                <a:solidFill>
                  <a:srgbClr val="FFFFFF"/>
                </a:solidFill>
                <a:latin typeface="HP Simplified" pitchFamily="34" charset="0"/>
                <a:cs typeface="HP Simplified" pitchFamily="34" charset="0"/>
              </a:rPr>
              <a:t>When is the last time </a:t>
            </a:r>
            <a:r>
              <a:rPr lang="en-US" sz="1200" b="1" baseline="0" dirty="0" smtClean="0">
                <a:solidFill>
                  <a:srgbClr val="FFFFFF"/>
                </a:solidFill>
                <a:latin typeface="HP Simplified" pitchFamily="34" charset="0"/>
                <a:cs typeface="HP Simplified" pitchFamily="34" charset="0"/>
              </a:rPr>
              <a:t>you</a:t>
            </a:r>
            <a:r>
              <a:rPr lang="en-US" sz="1200" b="0" baseline="0" dirty="0" smtClean="0">
                <a:solidFill>
                  <a:srgbClr val="FFFFFF"/>
                </a:solidFill>
                <a:latin typeface="HP Simplified" pitchFamily="34" charset="0"/>
                <a:cs typeface="HP Simplified" pitchFamily="34" charset="0"/>
              </a:rPr>
              <a:t> practiced 6 times for a sales call?</a:t>
            </a:r>
            <a:endParaRPr lang="en-US" sz="1200" b="0" dirty="0" smtClean="0">
              <a:solidFill>
                <a:srgbClr val="FFFFFF"/>
              </a:solidFill>
              <a:latin typeface="HP Simplified" pitchFamily="34" charset="0"/>
              <a:cs typeface="HP Simplified" pitchFamily="34" charset="0"/>
            </a:endParaRPr>
          </a:p>
          <a:p>
            <a:pPr marL="171450" indent="-171450" defTabSz="430213">
              <a:lnSpc>
                <a:spcPct val="80000"/>
              </a:lnSpc>
              <a:spcAft>
                <a:spcPts val="400"/>
              </a:spcAft>
              <a:buSzPct val="100000"/>
              <a:buFont typeface="Arial"/>
              <a:buChar char="•"/>
            </a:pPr>
            <a:r>
              <a:rPr lang="en-US" sz="1200" b="0" dirty="0" smtClean="0">
                <a:solidFill>
                  <a:srgbClr val="FFFFFF"/>
                </a:solidFill>
                <a:latin typeface="HP Simplified" pitchFamily="34" charset="0"/>
                <a:cs typeface="HP Simplified" pitchFamily="34" charset="0"/>
              </a:rPr>
              <a:t>As we move forward in the journey from good to excellent, we need to practice hard in order to make sales easy.</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Tree>
    <p:extLst>
      <p:ext uri="{BB962C8B-B14F-4D97-AF65-F5344CB8AC3E}">
        <p14:creationId xmlns:p14="http://schemas.microsoft.com/office/powerpoint/2010/main" val="138241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latin typeface="HP Simplified" pitchFamily="34" charset="0"/>
                <a:cs typeface="HP Simplified" pitchFamily="34" charset="0"/>
              </a:rPr>
              <a:t>And</a:t>
            </a:r>
            <a:r>
              <a:rPr lang="en-US" sz="1200" b="0" baseline="0" dirty="0" smtClean="0">
                <a:solidFill>
                  <a:srgbClr val="FFFFFF"/>
                </a:solidFill>
                <a:latin typeface="HP Simplified" pitchFamily="34" charset="0"/>
                <a:cs typeface="HP Simplified" pitchFamily="34" charset="0"/>
              </a:rPr>
              <a:t> p</a:t>
            </a:r>
            <a:r>
              <a:rPr lang="en-US" sz="1200" b="0" dirty="0" smtClean="0">
                <a:solidFill>
                  <a:srgbClr val="FFFFFF"/>
                </a:solidFill>
                <a:latin typeface="HP Simplified" pitchFamily="34" charset="0"/>
                <a:cs typeface="HP Simplified" pitchFamily="34" charset="0"/>
              </a:rPr>
              <a:t>ractice</a:t>
            </a:r>
            <a:r>
              <a:rPr lang="en-US" sz="1200" b="0" baseline="0" dirty="0" smtClean="0">
                <a:solidFill>
                  <a:srgbClr val="FFFFFF"/>
                </a:solidFill>
                <a:latin typeface="HP Simplified" pitchFamily="34" charset="0"/>
                <a:cs typeface="HP Simplified" pitchFamily="34" charset="0"/>
              </a:rPr>
              <a:t> </a:t>
            </a:r>
            <a:r>
              <a:rPr lang="en-US" sz="1200" b="0" dirty="0" smtClean="0">
                <a:solidFill>
                  <a:srgbClr val="FFFFFF"/>
                </a:solidFill>
                <a:latin typeface="HP Simplified" pitchFamily="34" charset="0"/>
                <a:cs typeface="HP Simplified" pitchFamily="34" charset="0"/>
              </a:rPr>
              <a:t>isn’t just about putting the time in.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Imagine a goalie who only practices offensive moves.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Or a quarterback who spends all his practice time kicking.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FFFFFF"/>
                </a:solidFill>
                <a:latin typeface="HP Simplified" pitchFamily="34" charset="0"/>
                <a:cs typeface="HP Simplified" pitchFamily="34" charset="0"/>
              </a:rPr>
              <a:t>That’s why pit crews are so impressive.</a:t>
            </a:r>
            <a:r>
              <a:rPr lang="en-US" sz="1200" b="0" baseline="0" dirty="0" smtClean="0">
                <a:solidFill>
                  <a:srgbClr val="FFFFFF"/>
                </a:solidFill>
                <a:latin typeface="HP Simplified" pitchFamily="34" charset="0"/>
                <a:cs typeface="HP Simplified" pitchFamily="34" charset="0"/>
              </a:rPr>
              <a:t> They can complete a </a:t>
            </a:r>
            <a:r>
              <a:rPr lang="en-US" sz="1200" b="0" baseline="0" dirty="0" err="1" smtClean="0">
                <a:solidFill>
                  <a:srgbClr val="FFFFFF"/>
                </a:solidFill>
                <a:latin typeface="HP Simplified" pitchFamily="34" charset="0"/>
                <a:cs typeface="HP Simplified" pitchFamily="34" charset="0"/>
              </a:rPr>
              <a:t>pitstop</a:t>
            </a:r>
            <a:r>
              <a:rPr lang="en-US" sz="1200" b="0" baseline="0" dirty="0" smtClean="0">
                <a:solidFill>
                  <a:srgbClr val="FFFFFF"/>
                </a:solidFill>
                <a:latin typeface="HP Simplified" pitchFamily="34" charset="0"/>
                <a:cs typeface="HP Simplified" pitchFamily="34" charset="0"/>
              </a:rPr>
              <a:t> in only 1.923 seconds, because everyone knows and has practiced over and over again for their particular roles.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rgbClr val="FFFFFF"/>
                </a:solidFill>
                <a:latin typeface="HP Simplified" pitchFamily="34" charset="0"/>
                <a:cs typeface="HP Simplified" pitchFamily="34" charset="0"/>
              </a:rPr>
              <a:t>Our training needs to be relevant, engaging, and timely. That’s why we’re focused on providing targeted, focused training paths that will make effective use of the time you put into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solidFill>
                  <a:srgbClr val="FFFFFF"/>
                </a:solidFill>
                <a:latin typeface="HP Simplified" pitchFamily="34" charset="0"/>
                <a:cs typeface="HP Simplified" pitchFamily="34" charset="0"/>
              </a:rPr>
              <a:t>We promise they’ll be worth it. But it’s up to you to take the time to complete them and achieve excellence.</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Tree>
    <p:extLst>
      <p:ext uri="{BB962C8B-B14F-4D97-AF65-F5344CB8AC3E}">
        <p14:creationId xmlns:p14="http://schemas.microsoft.com/office/powerpoint/2010/main" val="272148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Time and</a:t>
            </a:r>
            <a:r>
              <a:rPr lang="en-US" baseline="0" dirty="0" smtClean="0"/>
              <a:t> again, basketball g</a:t>
            </a:r>
            <a:r>
              <a:rPr lang="en-US" dirty="0" smtClean="0"/>
              <a:t>ames are won and lost at the free-throw line. It’s the fundamentals that see a team through to the win. </a:t>
            </a:r>
          </a:p>
          <a:p>
            <a:pPr marL="171450" indent="-171450">
              <a:buFont typeface="Arial"/>
              <a:buChar char="•"/>
            </a:pPr>
            <a:r>
              <a:rPr lang="en-US" dirty="0" smtClean="0"/>
              <a:t>And</a:t>
            </a:r>
            <a:r>
              <a:rPr lang="en-US" baseline="0" dirty="0" smtClean="0"/>
              <a:t> t</a:t>
            </a:r>
            <a:r>
              <a:rPr lang="en-US" dirty="0" smtClean="0"/>
              <a:t>hat’s just as true for us.</a:t>
            </a:r>
          </a:p>
          <a:p>
            <a:pPr marL="171450" indent="-171450">
              <a:buFont typeface="Arial"/>
              <a:buChar char="•"/>
            </a:pPr>
            <a:r>
              <a:rPr lang="en-US" dirty="0" smtClean="0"/>
              <a:t>To</a:t>
            </a:r>
            <a:r>
              <a:rPr lang="en-US" baseline="0" dirty="0" smtClean="0"/>
              <a:t> excel, we need to train not just on the newest product or prospect, but on the fundamentals. Selling, persuasion, public speaking. </a:t>
            </a:r>
          </a:p>
          <a:p>
            <a:pPr marL="171450" indent="-171450">
              <a:buFont typeface="Arial"/>
              <a:buChar char="•"/>
            </a:pPr>
            <a:r>
              <a:rPr lang="en-US" baseline="0" dirty="0" smtClean="0"/>
              <a:t>Even after we’ve mastered these skills, we need to continually refresh and practice them to keep ourselves in top form.</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Tree>
    <p:extLst>
      <p:ext uri="{BB962C8B-B14F-4D97-AF65-F5344CB8AC3E}">
        <p14:creationId xmlns:p14="http://schemas.microsoft.com/office/powerpoint/2010/main" val="8140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It can seem almost silly.</a:t>
            </a:r>
            <a:r>
              <a:rPr lang="en-US" baseline="0" dirty="0" smtClean="0"/>
              <a:t> A university dedicated to flipping patties and selling fries? </a:t>
            </a:r>
          </a:p>
          <a:p>
            <a:pPr marL="171450" indent="-171450">
              <a:buFont typeface="Arial"/>
              <a:buChar char="•"/>
            </a:pPr>
            <a:r>
              <a:rPr lang="en-US" baseline="0" dirty="0" smtClean="0"/>
              <a:t>But a large part of how McDonald’s has achieved market dominance—with 68 million customers daily, in 119 countries, across 35,000 outlets—is their dedication to effective training.</a:t>
            </a:r>
          </a:p>
          <a:p>
            <a:pPr marL="171450" indent="-171450">
              <a:buFont typeface="Arial"/>
              <a:buChar char="•"/>
            </a:pPr>
            <a:r>
              <a:rPr lang="en-US" baseline="0" dirty="0" smtClean="0"/>
              <a:t>They’ve understood that whatever the arena, from hamburgers to workstations, effective training is the key to winning.</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Tree>
    <p:extLst>
      <p:ext uri="{BB962C8B-B14F-4D97-AF65-F5344CB8AC3E}">
        <p14:creationId xmlns:p14="http://schemas.microsoft.com/office/powerpoint/2010/main" val="1627103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From the most basic tasks to fundamentals of management, executives and franchisers learn everything there is to know about their business.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And</a:t>
            </a:r>
            <a:r>
              <a:rPr lang="en-US" baseline="0" dirty="0" smtClean="0"/>
              <a:t> t</a:t>
            </a:r>
            <a:r>
              <a:rPr lang="en-US" dirty="0" smtClean="0"/>
              <a:t>hat training enables an </a:t>
            </a:r>
            <a:r>
              <a:rPr lang="en-US" baseline="0" dirty="0" smtClean="0"/>
              <a:t>incredible consistency and efficiency in the McDonald’s product and customer experience—anywhere in the world.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Likewise, we need a renewed focus on the fundamentals of selling, on becoming experts in our fields, and on being fully prepared for every opportunity.</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Tree>
    <p:extLst>
      <p:ext uri="{BB962C8B-B14F-4D97-AF65-F5344CB8AC3E}">
        <p14:creationId xmlns:p14="http://schemas.microsoft.com/office/powerpoint/2010/main" val="162710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Why do we need to do this? You might say, “we’re doing just fine” or “our channel is strong</a:t>
            </a:r>
            <a:r>
              <a:rPr lang="en-US" baseline="0" dirty="0" smtClean="0"/>
              <a:t> in the IT industry.”</a:t>
            </a:r>
          </a:p>
          <a:p>
            <a:pPr marL="171450" indent="-171450">
              <a:buFont typeface="Arial"/>
              <a:buChar char="•"/>
            </a:pPr>
            <a:r>
              <a:rPr lang="en-US" baseline="0" dirty="0" smtClean="0"/>
              <a:t>Exactly. We’re strong—for our industry.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But our industry is lagging. We experienced so much growth over the last few decades that none of us stepped up and figured out how to make our channel activities truly exceptional.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 don’t have to tell you that worldwide PC Shipments Declined almost 10 Percent in the second quarter of 2015.</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But what you do need to hear, is that this downturn truly is an opportunity for us as a channel.</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Because the channel partner that separates itself from the pack during a downturn has the opportunity to truly dominate the market.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That’s why, now, in 2015, we want to move </a:t>
            </a:r>
            <a:r>
              <a:rPr lang="en-US" b="1" baseline="0" dirty="0" smtClean="0"/>
              <a:t>beyond the frontier</a:t>
            </a:r>
            <a:r>
              <a:rPr lang="en-US" baseline="0" dirty="0" smtClean="0"/>
              <a:t>, into uncharted territory.</a:t>
            </a: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Tree>
    <p:extLst>
      <p:ext uri="{BB962C8B-B14F-4D97-AF65-F5344CB8AC3E}">
        <p14:creationId xmlns:p14="http://schemas.microsoft.com/office/powerpoint/2010/main" val="1824681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support you on this journey, we’re rolling out a lot of new goals, initiatives,</a:t>
            </a:r>
            <a:r>
              <a:rPr lang="en-US" baseline="0" dirty="0" smtClean="0"/>
              <a:t> updates, and tools.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common themes among all of these changes are the creation of a consistent, targeted, and well-trained channel program that is the aspiration across industries. As we enter a new era with a new channel program, we’re going to move better—together.</a:t>
            </a: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Tree>
    <p:extLst>
      <p:ext uri="{BB962C8B-B14F-4D97-AF65-F5344CB8AC3E}">
        <p14:creationId xmlns:p14="http://schemas.microsoft.com/office/powerpoint/2010/main" val="2297372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That</a:t>
            </a:r>
            <a:r>
              <a:rPr lang="en-US" baseline="0" dirty="0" smtClean="0"/>
              <a:t> movement begins with a clear set of priorities. Going into FY16, every move we make needs to </a:t>
            </a:r>
            <a:r>
              <a:rPr lang="en-US" b="1" baseline="0" dirty="0" smtClean="0"/>
              <a:t>support and further </a:t>
            </a:r>
            <a:r>
              <a:rPr lang="en-US" baseline="0" dirty="0" smtClean="0"/>
              <a:t>one or more of these 3 channel priorities.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Tree>
    <p:extLst>
      <p:ext uri="{BB962C8B-B14F-4D97-AF65-F5344CB8AC3E}">
        <p14:creationId xmlns:p14="http://schemas.microsoft.com/office/powerpoint/2010/main" val="3609427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From the executive</a:t>
            </a:r>
            <a:r>
              <a:rPr lang="en-US" baseline="0" dirty="0" smtClean="0"/>
              <a:t> sponsorship program to the Playing to Win investment framework, each of our pan-HP initiatives is focused on helping HP and our partners create a </a:t>
            </a:r>
            <a:r>
              <a:rPr lang="en-US" b="1" baseline="0" dirty="0" smtClean="0"/>
              <a:t>simpler</a:t>
            </a:r>
            <a:r>
              <a:rPr lang="en-US" baseline="0" dirty="0" smtClean="0"/>
              <a:t>, more </a:t>
            </a:r>
            <a:r>
              <a:rPr lang="en-US" b="1" baseline="0" dirty="0" smtClean="0"/>
              <a:t>consistent</a:t>
            </a:r>
            <a:r>
              <a:rPr lang="en-US" baseline="0" dirty="0" smtClean="0"/>
              <a:t>, and more </a:t>
            </a:r>
            <a:r>
              <a:rPr lang="en-US" b="1" baseline="0" dirty="0" smtClean="0"/>
              <a:t>professional</a:t>
            </a:r>
            <a:r>
              <a:rPr lang="en-US" baseline="0" dirty="0" smtClean="0"/>
              <a:t> HP channel model.</a:t>
            </a:r>
            <a:endParaRPr lang="en-US"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Tree>
    <p:extLst>
      <p:ext uri="{BB962C8B-B14F-4D97-AF65-F5344CB8AC3E}">
        <p14:creationId xmlns:p14="http://schemas.microsoft.com/office/powerpoint/2010/main" val="694479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But we can’t achieve excellence without every member contributing to the best of their ability. </a:t>
            </a:r>
            <a:r>
              <a:rPr lang="en-US" baseline="0" dirty="0" smtClean="0"/>
              <a:t>Robust, targeted, and up-to-date assessment and training, as well as easy access to other resources, are essential for creating an </a:t>
            </a:r>
            <a:r>
              <a:rPr lang="en-US" b="1" dirty="0" smtClean="0"/>
              <a:t>effective</a:t>
            </a:r>
            <a:r>
              <a:rPr lang="en-US" dirty="0" smtClean="0"/>
              <a:t>, </a:t>
            </a:r>
            <a:r>
              <a:rPr lang="en-US" b="1" dirty="0" smtClean="0"/>
              <a:t>disciplined</a:t>
            </a:r>
            <a:r>
              <a:rPr lang="en-US" dirty="0" smtClean="0"/>
              <a:t>, and </a:t>
            </a:r>
            <a:r>
              <a:rPr lang="en-US" b="1" dirty="0" smtClean="0"/>
              <a:t>professional</a:t>
            </a:r>
            <a:r>
              <a:rPr lang="en-US" dirty="0" smtClean="0"/>
              <a:t> sales</a:t>
            </a:r>
            <a:r>
              <a:rPr lang="en-US" baseline="0" dirty="0" smtClean="0"/>
              <a:t> force within HP </a:t>
            </a:r>
            <a:r>
              <a:rPr lang="en-US" baseline="0" smtClean="0"/>
              <a:t>and our </a:t>
            </a:r>
            <a:r>
              <a:rPr lang="en-US" baseline="0" dirty="0" smtClean="0"/>
              <a:t>partners.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33</a:t>
            </a:fld>
            <a:endParaRPr lang="en-GB" dirty="0"/>
          </a:p>
        </p:txBody>
      </p:sp>
    </p:spTree>
    <p:extLst>
      <p:ext uri="{BB962C8B-B14F-4D97-AF65-F5344CB8AC3E}">
        <p14:creationId xmlns:p14="http://schemas.microsoft.com/office/powerpoint/2010/main" val="292203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Dion said, ultimately, the strength of the channel equals the health of HP. </a:t>
            </a:r>
            <a:endParaRPr lang="en-US" dirty="0" smtClean="0"/>
          </a:p>
          <a:p>
            <a:r>
              <a:rPr lang="en-US" dirty="0" smtClean="0"/>
              <a:t>We’re in for an</a:t>
            </a:r>
            <a:r>
              <a:rPr lang="en-US" baseline="0" dirty="0" smtClean="0"/>
              <a:t> amazing journey. It’s an incredible challenge to go from good to excellent, but it will also be incredibly rewarding, and incredibly fun along the way.</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Tree>
    <p:extLst>
      <p:ext uri="{BB962C8B-B14F-4D97-AF65-F5344CB8AC3E}">
        <p14:creationId xmlns:p14="http://schemas.microsoft.com/office/powerpoint/2010/main" val="313281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don’t want to be the aspiration just in our industry. We want to be admired from afar—across every industry. </a:t>
            </a:r>
          </a:p>
          <a:p>
            <a:pPr marL="171450" indent="-171450">
              <a:buFont typeface="Arial"/>
              <a:buChar char="•"/>
            </a:pPr>
            <a:r>
              <a:rPr lang="en-US" baseline="0" dirty="0" smtClean="0"/>
              <a:t>We’re going to look at examples in this presentation from consumer goods, from auto, and others—industries that have truly mastered the channel. </a:t>
            </a:r>
          </a:p>
          <a:p>
            <a:pPr marL="171450" indent="-171450">
              <a:buFont typeface="Arial"/>
              <a:buChar char="•"/>
            </a:pPr>
            <a:r>
              <a:rPr lang="en-US" baseline="0" dirty="0" smtClean="0"/>
              <a:t>It is our goal that we will be one of those exceptional models.</a:t>
            </a:r>
            <a:endParaRPr lang="en-US"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Tree>
    <p:extLst>
      <p:ext uri="{BB962C8B-B14F-4D97-AF65-F5344CB8AC3E}">
        <p14:creationId xmlns:p14="http://schemas.microsoft.com/office/powerpoint/2010/main" val="182468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430213">
              <a:lnSpc>
                <a:spcPct val="80000"/>
              </a:lnSpc>
              <a:spcAft>
                <a:spcPts val="200"/>
              </a:spcAft>
              <a:buSzPct val="100000"/>
            </a:pPr>
            <a:r>
              <a:rPr lang="en-US" sz="1200" b="1" dirty="0" smtClean="0">
                <a:solidFill>
                  <a:schemeClr val="bg1"/>
                </a:solidFill>
                <a:latin typeface="HP Simplified" pitchFamily="34" charset="0"/>
                <a:cs typeface="HP Simplified" pitchFamily="34" charset="0"/>
              </a:rPr>
              <a:t>But what do we </a:t>
            </a:r>
            <a:r>
              <a:rPr lang="en-US" sz="1200" b="1" baseline="0" dirty="0" smtClean="0">
                <a:solidFill>
                  <a:schemeClr val="bg1"/>
                </a:solidFill>
                <a:latin typeface="HP Simplified" pitchFamily="34" charset="0"/>
                <a:cs typeface="HP Simplified" pitchFamily="34" charset="0"/>
              </a:rPr>
              <a:t>do—tangibly—in order to become that aspiration for others in our industry (and in other industries)?</a:t>
            </a:r>
            <a:endParaRPr lang="en-US" sz="1200" b="1" dirty="0" smtClean="0">
              <a:solidFill>
                <a:schemeClr val="bg1"/>
              </a:solidFill>
              <a:latin typeface="HP Simplified" pitchFamily="34" charset="0"/>
              <a:cs typeface="HP Simplified" pitchFamily="34" charset="0"/>
            </a:endParaRPr>
          </a:p>
          <a:p>
            <a:pPr defTabSz="430213">
              <a:lnSpc>
                <a:spcPct val="80000"/>
              </a:lnSpc>
              <a:spcAft>
                <a:spcPts val="200"/>
              </a:spcAft>
              <a:buSzPct val="100000"/>
            </a:pPr>
            <a:endParaRPr lang="en-US" sz="1200" dirty="0" smtClean="0">
              <a:solidFill>
                <a:schemeClr val="bg1"/>
              </a:solidFill>
              <a:latin typeface="HP Simplified" pitchFamily="34" charset="0"/>
              <a:cs typeface="HP Simplified" pitchFamily="34" charset="0"/>
            </a:endParaRPr>
          </a:p>
          <a:p>
            <a:pPr defTabSz="430213">
              <a:lnSpc>
                <a:spcPct val="80000"/>
              </a:lnSpc>
              <a:spcAft>
                <a:spcPts val="200"/>
              </a:spcAft>
              <a:buSzPct val="100000"/>
            </a:pPr>
            <a:r>
              <a:rPr lang="en-US" sz="1200" dirty="0" smtClean="0">
                <a:solidFill>
                  <a:schemeClr val="bg1"/>
                </a:solidFill>
                <a:latin typeface="HP Simplified" pitchFamily="34" charset="0"/>
                <a:cs typeface="HP Simplified" pitchFamily="34" charset="0"/>
              </a:rPr>
              <a:t>Moving forward, we</a:t>
            </a:r>
            <a:r>
              <a:rPr lang="en-US" sz="1200" baseline="0" dirty="0" smtClean="0">
                <a:solidFill>
                  <a:schemeClr val="bg1"/>
                </a:solidFill>
                <a:latin typeface="HP Simplified" pitchFamily="34" charset="0"/>
                <a:cs typeface="HP Simplified" pitchFamily="34" charset="0"/>
              </a:rPr>
              <a:t> want to:</a:t>
            </a:r>
          </a:p>
          <a:p>
            <a:pPr marL="171450" indent="-171450" defTabSz="430213">
              <a:lnSpc>
                <a:spcPct val="80000"/>
              </a:lnSpc>
              <a:spcAft>
                <a:spcPts val="200"/>
              </a:spcAft>
              <a:buSzPct val="100000"/>
              <a:buFont typeface="Arial"/>
              <a:buChar char="•"/>
            </a:pPr>
            <a:r>
              <a:rPr lang="en-US" sz="1200" dirty="0" smtClean="0">
                <a:solidFill>
                  <a:schemeClr val="bg1"/>
                </a:solidFill>
                <a:latin typeface="HP Simplified" pitchFamily="34" charset="0"/>
                <a:cs typeface="HP Simplified" pitchFamily="34" charset="0"/>
              </a:rPr>
              <a:t>Increase channel </a:t>
            </a:r>
            <a:r>
              <a:rPr lang="en-US" sz="1200" b="1" dirty="0" smtClean="0">
                <a:solidFill>
                  <a:schemeClr val="bg1"/>
                </a:solidFill>
                <a:latin typeface="HP Simplified" pitchFamily="34" charset="0"/>
                <a:cs typeface="HP Simplified" pitchFamily="34" charset="0"/>
              </a:rPr>
              <a:t>engagement</a:t>
            </a:r>
            <a:r>
              <a:rPr lang="en-US" sz="1200" dirty="0" smtClean="0">
                <a:solidFill>
                  <a:schemeClr val="bg1"/>
                </a:solidFill>
                <a:latin typeface="HP Simplified" pitchFamily="34" charset="0"/>
                <a:cs typeface="HP Simplified" pitchFamily="34" charset="0"/>
              </a:rPr>
              <a:t> and </a:t>
            </a:r>
            <a:r>
              <a:rPr lang="en-US" sz="1200" b="1" dirty="0" smtClean="0">
                <a:solidFill>
                  <a:schemeClr val="bg1"/>
                </a:solidFill>
                <a:latin typeface="HP Simplified" pitchFamily="34" charset="0"/>
                <a:cs typeface="HP Simplified" pitchFamily="34" charset="0"/>
              </a:rPr>
              <a:t>ease of doing business through:</a:t>
            </a:r>
          </a:p>
          <a:p>
            <a:pPr marL="171450" indent="-171450" defTabSz="430213">
              <a:lnSpc>
                <a:spcPct val="80000"/>
              </a:lnSpc>
              <a:spcAft>
                <a:spcPts val="200"/>
              </a:spcAft>
              <a:buSzPct val="100000"/>
              <a:buFont typeface="Arial"/>
              <a:buChar char="•"/>
            </a:pPr>
            <a:r>
              <a:rPr lang="en-US" sz="1200" dirty="0" smtClean="0">
                <a:solidFill>
                  <a:schemeClr val="bg1"/>
                </a:solidFill>
                <a:latin typeface="HP Simplified" pitchFamily="34" charset="0"/>
                <a:cs typeface="HP Simplified" pitchFamily="34" charset="0"/>
              </a:rPr>
              <a:t>Innovative tools and processes. It’s not EASY to work with HP today. We want to make it fun, exciting, and EASY to do business with us—so that our partners</a:t>
            </a:r>
            <a:r>
              <a:rPr lang="en-US" sz="1200" baseline="0" dirty="0" smtClean="0">
                <a:solidFill>
                  <a:schemeClr val="bg1"/>
                </a:solidFill>
                <a:latin typeface="HP Simplified" pitchFamily="34" charset="0"/>
                <a:cs typeface="HP Simplified" pitchFamily="34" charset="0"/>
              </a:rPr>
              <a:t> and our retailers make more money. We want to optimize the way they sell so they want to work with us far into the future.</a:t>
            </a:r>
            <a:endParaRPr lang="en-US" sz="1200" dirty="0" smtClean="0">
              <a:solidFill>
                <a:schemeClr val="bg1"/>
              </a:solidFill>
              <a:latin typeface="HP Simplified" pitchFamily="34" charset="0"/>
              <a:cs typeface="HP Simplified" pitchFamily="34" charset="0"/>
            </a:endParaRPr>
          </a:p>
          <a:p>
            <a:pPr marL="171450" indent="-171450" defTabSz="430213">
              <a:lnSpc>
                <a:spcPct val="80000"/>
              </a:lnSpc>
              <a:spcAft>
                <a:spcPts val="200"/>
              </a:spcAft>
              <a:buSzPct val="100000"/>
              <a:buFont typeface="Arial"/>
              <a:buChar char="•"/>
            </a:pPr>
            <a:r>
              <a:rPr lang="en-US" sz="1200" dirty="0" smtClean="0">
                <a:solidFill>
                  <a:schemeClr val="bg1"/>
                </a:solidFill>
                <a:latin typeface="HP Simplified" pitchFamily="34" charset="0"/>
                <a:cs typeface="HP Simplified" pitchFamily="34" charset="0"/>
              </a:rPr>
              <a:t>We want our programs,</a:t>
            </a:r>
            <a:r>
              <a:rPr lang="en-US" sz="1200" baseline="0" dirty="0" smtClean="0">
                <a:solidFill>
                  <a:schemeClr val="bg1"/>
                </a:solidFill>
                <a:latin typeface="HP Simplified" pitchFamily="34" charset="0"/>
                <a:cs typeface="HP Simplified" pitchFamily="34" charset="0"/>
              </a:rPr>
              <a:t> tools, and processes to </a:t>
            </a:r>
            <a:r>
              <a:rPr lang="en-US" sz="1200" dirty="0" smtClean="0">
                <a:solidFill>
                  <a:schemeClr val="bg1"/>
                </a:solidFill>
                <a:latin typeface="HP Simplified" pitchFamily="34" charset="0"/>
                <a:cs typeface="HP Simplified" pitchFamily="34" charset="0"/>
              </a:rPr>
              <a:t>deliver </a:t>
            </a:r>
            <a:r>
              <a:rPr lang="en-US" sz="1200" b="1" dirty="0" smtClean="0">
                <a:solidFill>
                  <a:schemeClr val="bg1"/>
                </a:solidFill>
                <a:latin typeface="HP Simplified" pitchFamily="34" charset="0"/>
                <a:cs typeface="HP Simplified" pitchFamily="34" charset="0"/>
              </a:rPr>
              <a:t>simple and consistent</a:t>
            </a:r>
            <a:r>
              <a:rPr lang="en-US" sz="1200" dirty="0" smtClean="0">
                <a:solidFill>
                  <a:schemeClr val="bg1"/>
                </a:solidFill>
                <a:latin typeface="HP Simplified" pitchFamily="34" charset="0"/>
                <a:cs typeface="HP Simplified" pitchFamily="34" charset="0"/>
              </a:rPr>
              <a:t> experiences</a:t>
            </a:r>
            <a:r>
              <a:rPr lang="en-US" sz="1200" baseline="0" dirty="0" smtClean="0">
                <a:solidFill>
                  <a:schemeClr val="bg1"/>
                </a:solidFill>
                <a:latin typeface="HP Simplified" pitchFamily="34" charset="0"/>
                <a:cs typeface="HP Simplified" pitchFamily="34" charset="0"/>
              </a:rPr>
              <a:t> </a:t>
            </a:r>
            <a:r>
              <a:rPr lang="en-US" sz="1200" dirty="0" smtClean="0">
                <a:solidFill>
                  <a:schemeClr val="bg1"/>
                </a:solidFill>
                <a:latin typeface="HP Simplified" pitchFamily="34" charset="0"/>
                <a:cs typeface="HP Simplified" pitchFamily="34" charset="0"/>
              </a:rPr>
              <a:t>across markets and geographies. No matter where we are, we want consistent communication, processes, and ways of working so that it’s always better to work with us than</a:t>
            </a:r>
            <a:r>
              <a:rPr lang="en-US" sz="1200" baseline="0" dirty="0" smtClean="0">
                <a:solidFill>
                  <a:schemeClr val="bg1"/>
                </a:solidFill>
                <a:latin typeface="HP Simplified" pitchFamily="34" charset="0"/>
                <a:cs typeface="HP Simplified" pitchFamily="34" charset="0"/>
              </a:rPr>
              <a:t> to work with someone else.</a:t>
            </a:r>
            <a:endParaRPr lang="en-US" sz="1200" dirty="0" smtClean="0">
              <a:solidFill>
                <a:schemeClr val="bg1"/>
              </a:solidFill>
              <a:latin typeface="HP Simplified" pitchFamily="34" charset="0"/>
              <a:cs typeface="HP Simplified" pitchFamily="34" charset="0"/>
            </a:endParaRPr>
          </a:p>
          <a:p>
            <a:pPr marL="171450" indent="-171450" defTabSz="430213">
              <a:lnSpc>
                <a:spcPct val="80000"/>
              </a:lnSpc>
              <a:spcAft>
                <a:spcPts val="200"/>
              </a:spcAft>
              <a:buSzPct val="100000"/>
              <a:buFont typeface="Arial"/>
              <a:buChar char="•"/>
            </a:pPr>
            <a:r>
              <a:rPr lang="en-US" sz="1200" dirty="0" smtClean="0">
                <a:solidFill>
                  <a:schemeClr val="bg1"/>
                </a:solidFill>
                <a:latin typeface="HP Simplified" pitchFamily="34" charset="0"/>
                <a:cs typeface="HP Simplified" pitchFamily="34" charset="0"/>
              </a:rPr>
              <a:t>And we want to do so with a </a:t>
            </a:r>
            <a:r>
              <a:rPr lang="en-US" sz="1200" b="1" dirty="0" smtClean="0">
                <a:solidFill>
                  <a:schemeClr val="bg1"/>
                </a:solidFill>
                <a:latin typeface="HP Simplified" pitchFamily="34" charset="0"/>
                <a:cs typeface="HP Simplified" pitchFamily="34" charset="0"/>
              </a:rPr>
              <a:t>disciplined</a:t>
            </a:r>
            <a:r>
              <a:rPr lang="en-US" sz="1200" dirty="0" smtClean="0">
                <a:solidFill>
                  <a:schemeClr val="bg1"/>
                </a:solidFill>
                <a:latin typeface="HP Simplified" pitchFamily="34" charset="0"/>
                <a:cs typeface="HP Simplified" pitchFamily="34" charset="0"/>
              </a:rPr>
              <a:t> and </a:t>
            </a:r>
            <a:r>
              <a:rPr lang="en-US" sz="1200" b="1" dirty="0" smtClean="0">
                <a:solidFill>
                  <a:schemeClr val="bg1"/>
                </a:solidFill>
                <a:latin typeface="HP Simplified" pitchFamily="34" charset="0"/>
                <a:cs typeface="HP Simplified" pitchFamily="34" charset="0"/>
              </a:rPr>
              <a:t>professional</a:t>
            </a:r>
            <a:r>
              <a:rPr lang="en-US" sz="1200" dirty="0" smtClean="0">
                <a:solidFill>
                  <a:schemeClr val="bg1"/>
                </a:solidFill>
                <a:latin typeface="HP Simplified" pitchFamily="34" charset="0"/>
                <a:cs typeface="HP Simplified" pitchFamily="34" charset="0"/>
              </a:rPr>
              <a:t> sales force. We don’t say “disciplined” to make it seem</a:t>
            </a:r>
            <a:r>
              <a:rPr lang="en-US" sz="1200" baseline="0" dirty="0" smtClean="0">
                <a:solidFill>
                  <a:schemeClr val="bg1"/>
                </a:solidFill>
                <a:latin typeface="HP Simplified" pitchFamily="34" charset="0"/>
                <a:cs typeface="HP Simplified" pitchFamily="34" charset="0"/>
              </a:rPr>
              <a:t> like everyone needs to be obedient and militant. BUT we want a team that is focused, prepared, trained, and ready for any sales situation. We want everyone in sales to be comfortable and at their best—whenever there’s an opportunity to win.</a:t>
            </a:r>
            <a:endParaRPr lang="en-US" sz="1200" dirty="0" smtClean="0">
              <a:solidFill>
                <a:schemeClr val="bg1"/>
              </a:solidFill>
              <a:latin typeface="HP Simplified" pitchFamily="34" charset="0"/>
              <a:cs typeface="HP Simplified" pitchFamily="34" charset="0"/>
            </a:endParaRPr>
          </a:p>
          <a:p>
            <a:endParaRPr lang="en-US" sz="1200" kern="1200" dirty="0" smtClean="0">
              <a:solidFill>
                <a:schemeClr val="tx1"/>
              </a:solidFill>
              <a:latin typeface="Arial" pitchFamily="34" charset="0"/>
              <a:ea typeface="+mn-ea"/>
              <a:cs typeface="Arial"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HP Global Sales Kickoff 2012</a:t>
            </a:r>
            <a:endParaRPr lang="en-US" dirty="0">
              <a:solidFill>
                <a:prstClr val="black"/>
              </a:solidFill>
            </a:endParaRPr>
          </a:p>
        </p:txBody>
      </p:sp>
      <p:sp>
        <p:nvSpPr>
          <p:cNvPr id="5" name="Date Placeholder 4"/>
          <p:cNvSpPr>
            <a:spLocks noGrp="1"/>
          </p:cNvSpPr>
          <p:nvPr>
            <p:ph type="dt" idx="11"/>
          </p:nvPr>
        </p:nvSpPr>
        <p:spPr/>
        <p:txBody>
          <a:bodyPr/>
          <a:lstStyle/>
          <a:p>
            <a:fld id="{E831FD69-BB7F-48A9-AD3C-0905D51AD404}" type="datetime3">
              <a:rPr lang="en-US" smtClean="0">
                <a:solidFill>
                  <a:prstClr val="black"/>
                </a:solidFill>
              </a:rPr>
              <a:pPr/>
              <a:t>16 November 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HP Confidential</a:t>
            </a:r>
            <a:endParaRPr lang="en-US" dirty="0">
              <a:solidFill>
                <a:prstClr val="black"/>
              </a:solidFill>
            </a:endParaRPr>
          </a:p>
        </p:txBody>
      </p:sp>
      <p:sp>
        <p:nvSpPr>
          <p:cNvPr id="7" name="Slide Number Placeholder 6"/>
          <p:cNvSpPr>
            <a:spLocks noGrp="1"/>
          </p:cNvSpPr>
          <p:nvPr>
            <p:ph type="sldNum" sz="quarter" idx="13"/>
          </p:nvPr>
        </p:nvSpPr>
        <p:spPr/>
        <p:txBody>
          <a:bodyPr/>
          <a:lstStyle/>
          <a:p>
            <a:fld id="{84B04522-5E79-4620-978F-683F5015A63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6071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achieve</a:t>
            </a:r>
            <a:r>
              <a:rPr lang="en-US" baseline="0" dirty="0" smtClean="0"/>
              <a:t> that mission and live our vision, we are on a journey, moving from Point A to Point B—from </a:t>
            </a:r>
            <a:r>
              <a:rPr lang="en-US" b="1" baseline="0" dirty="0" smtClean="0"/>
              <a:t>good</a:t>
            </a:r>
            <a:r>
              <a:rPr lang="en-US" baseline="0" dirty="0" smtClean="0"/>
              <a:t> to </a:t>
            </a:r>
            <a:r>
              <a:rPr lang="en-US" b="1" baseline="0" dirty="0" smtClean="0"/>
              <a:t>exceptional</a:t>
            </a:r>
            <a:r>
              <a:rPr lang="en-US" baseline="0" dirty="0" smtClean="0"/>
              <a:t>. And beyond. Once we hit “exceptional,” we want to continue pushing until we are the standard for channel success.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260950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first we have to know</a:t>
            </a:r>
            <a:r>
              <a:rPr lang="en-US" b="1" dirty="0" smtClean="0"/>
              <a:t> where</a:t>
            </a:r>
            <a:r>
              <a:rPr lang="en-US" b="1" baseline="0" dirty="0" smtClean="0"/>
              <a:t> we are today</a:t>
            </a:r>
            <a:r>
              <a:rPr lang="en-US" baseline="0" dirty="0" smtClean="0"/>
              <a:t>. The new HP channel strategy begins with our legacy as the industry’s leading and longest running program. T</a:t>
            </a:r>
            <a:r>
              <a:rPr lang="en-US" dirty="0" smtClean="0"/>
              <a:t>hat</a:t>
            </a:r>
            <a:r>
              <a:rPr lang="en-US" baseline="0" dirty="0" smtClean="0"/>
              <a:t> </a:t>
            </a:r>
            <a:r>
              <a:rPr lang="en-US" dirty="0" smtClean="0"/>
              <a:t>hard work, dedication, and steady program improvements, particularly in the last 3 years, have positioned us for success.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Tree>
    <p:extLst>
      <p:ext uri="{BB962C8B-B14F-4D97-AF65-F5344CB8AC3E}">
        <p14:creationId xmlns:p14="http://schemas.microsoft.com/office/powerpoint/2010/main" val="1824681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indent="-171450">
              <a:buFont typeface="Arial"/>
              <a:buChar char="•"/>
            </a:pPr>
            <a:r>
              <a:rPr lang="en-US" dirty="0" smtClean="0"/>
              <a:t>In FY2012, we started</a:t>
            </a:r>
            <a:r>
              <a:rPr lang="en-US" baseline="0" dirty="0" smtClean="0"/>
              <a:t> designing the </a:t>
            </a:r>
            <a:r>
              <a:rPr lang="en-US" b="1" baseline="0" dirty="0" smtClean="0"/>
              <a:t>blueprint</a:t>
            </a:r>
            <a:r>
              <a:rPr lang="en-US" baseline="0" dirty="0" smtClean="0"/>
              <a:t>. We </a:t>
            </a:r>
            <a:r>
              <a:rPr lang="en-US" dirty="0" smtClean="0"/>
              <a:t>began moving forward as a channel by listening to you--the sales force--and our channel partners directly. We opened up a dialogue, and learned about your goals and obstacles</a:t>
            </a:r>
            <a:r>
              <a:rPr lang="en-US" baseline="0" dirty="0" smtClean="0"/>
              <a:t>. We found out what you needed, and what we needed to change.</a:t>
            </a:r>
          </a:p>
          <a:p>
            <a:endParaRPr lang="en-US" baseline="0" dirty="0" smtClean="0"/>
          </a:p>
          <a:p>
            <a:pPr marL="171450" indent="-171450">
              <a:buFont typeface="Arial"/>
              <a:buChar char="•"/>
            </a:pPr>
            <a:r>
              <a:rPr lang="en-US" dirty="0" smtClean="0"/>
              <a:t>In FY</a:t>
            </a:r>
            <a:r>
              <a:rPr lang="en-US" baseline="0" dirty="0" smtClean="0"/>
              <a:t>2013, we started the process of </a:t>
            </a:r>
            <a:r>
              <a:rPr lang="en-US" b="1" baseline="0" dirty="0" smtClean="0"/>
              <a:t>rebuilding</a:t>
            </a:r>
            <a:r>
              <a:rPr lang="en-US" baseline="0" dirty="0" smtClean="0"/>
              <a:t> the channel program. Our goal? To become </a:t>
            </a:r>
            <a:r>
              <a:rPr lang="en-US" b="1" baseline="0" dirty="0" smtClean="0"/>
              <a:t>simple</a:t>
            </a:r>
            <a:r>
              <a:rPr lang="en-US" baseline="0" dirty="0" smtClean="0"/>
              <a:t>, </a:t>
            </a:r>
            <a:r>
              <a:rPr lang="en-US" b="1" baseline="0" dirty="0" smtClean="0"/>
              <a:t>profitable</a:t>
            </a:r>
            <a:r>
              <a:rPr lang="en-US" baseline="0" dirty="0" smtClean="0"/>
              <a:t>, and </a:t>
            </a:r>
            <a:r>
              <a:rPr lang="en-US" b="1" baseline="0" dirty="0" smtClean="0"/>
              <a:t>predictable</a:t>
            </a:r>
            <a:r>
              <a:rPr lang="en-US" baseline="0" dirty="0" smtClean="0"/>
              <a:t>. We redesigned our Go-To-Market strategy and partner engagement, and simplified the program and compensation structure.</a:t>
            </a:r>
          </a:p>
          <a:p>
            <a:pPr marL="171450" indent="-171450">
              <a:buFont typeface="Arial"/>
              <a:buChar char="•"/>
            </a:pPr>
            <a:endParaRPr lang="en-US" baseline="0" dirty="0" smtClean="0"/>
          </a:p>
          <a:p>
            <a:pPr marL="171450" indent="-171450">
              <a:buFont typeface="Arial"/>
              <a:buChar char="•"/>
            </a:pPr>
            <a:r>
              <a:rPr lang="en-US" dirty="0" smtClean="0"/>
              <a:t>In</a:t>
            </a:r>
            <a:r>
              <a:rPr lang="en-US" baseline="0" dirty="0" smtClean="0"/>
              <a:t> FY2014, we laid the </a:t>
            </a:r>
            <a:r>
              <a:rPr lang="en-US" b="1" baseline="0" dirty="0" smtClean="0"/>
              <a:t>groundwork</a:t>
            </a:r>
            <a:r>
              <a:rPr lang="en-US" baseline="0" dirty="0" smtClean="0"/>
              <a:t> with a new </a:t>
            </a:r>
            <a:r>
              <a:rPr lang="en-US" baseline="0" dirty="0" err="1" smtClean="0"/>
              <a:t>PartnerOne</a:t>
            </a:r>
            <a:r>
              <a:rPr lang="en-US" baseline="0" dirty="0" smtClean="0"/>
              <a:t> program that was launched across regions and business groups, as well as a joint business plan, joint KPIs, and new channel tools to enhance the partner experience. </a:t>
            </a:r>
          </a:p>
          <a:p>
            <a:pPr marL="171450" indent="-171450">
              <a:buFont typeface="Arial"/>
              <a:buChar char="•"/>
            </a:pPr>
            <a:endParaRPr lang="en-US" baseline="0" dirty="0" smtClean="0"/>
          </a:p>
          <a:p>
            <a:pPr marL="171450" indent="-171450">
              <a:buFont typeface="Arial"/>
              <a:buChar char="•"/>
            </a:pPr>
            <a:r>
              <a:rPr lang="en-US" baseline="0" dirty="0" smtClean="0"/>
              <a:t>All that created the </a:t>
            </a:r>
            <a:r>
              <a:rPr lang="en-US" b="1" baseline="0" dirty="0" smtClean="0"/>
              <a:t>solid foundation </a:t>
            </a:r>
            <a:r>
              <a:rPr lang="en-US" baseline="0" dirty="0" smtClean="0"/>
              <a:t>we’re building on today. Now, in FY2015, we’re starting on a new, expanded journey as the new HP. We’re building towards excellence.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Tree>
    <p:extLst>
      <p:ext uri="{BB962C8B-B14F-4D97-AF65-F5344CB8AC3E}">
        <p14:creationId xmlns:p14="http://schemas.microsoft.com/office/powerpoint/2010/main" val="26095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path </a:t>
            </a:r>
            <a:r>
              <a:rPr lang="en-US" baseline="0" dirty="0" smtClean="0"/>
              <a:t>has brought great improvements and results for partners and the sales force so far:</a:t>
            </a:r>
            <a:endParaRPr lang="en-US" dirty="0" smtClean="0"/>
          </a:p>
          <a:p>
            <a:pPr marL="171441" indent="-171441">
              <a:buFont typeface="Arial"/>
              <a:buChar char="•"/>
            </a:pPr>
            <a:r>
              <a:rPr lang="en-US" dirty="0" smtClean="0"/>
              <a:t>We’ve</a:t>
            </a:r>
            <a:r>
              <a:rPr lang="en-US" baseline="0" dirty="0" smtClean="0"/>
              <a:t> moved </a:t>
            </a:r>
            <a:r>
              <a:rPr lang="en-US" dirty="0" smtClean="0"/>
              <a:t>from</a:t>
            </a:r>
            <a:r>
              <a:rPr lang="en-US" baseline="0" dirty="0" smtClean="0"/>
              <a:t> different </a:t>
            </a:r>
            <a:r>
              <a:rPr lang="en-US" b="1" baseline="0" dirty="0" smtClean="0"/>
              <a:t>membership structures </a:t>
            </a:r>
            <a:r>
              <a:rPr lang="en-US" baseline="0" dirty="0" smtClean="0"/>
              <a:t>for each region/business unit to one globally consistent membership framework across all business units</a:t>
            </a:r>
          </a:p>
          <a:p>
            <a:pPr marL="171441" indent="-171441">
              <a:buFont typeface="Arial"/>
              <a:buChar char="•"/>
            </a:pPr>
            <a:r>
              <a:rPr lang="en-US" baseline="0" dirty="0" smtClean="0"/>
              <a:t>Our </a:t>
            </a:r>
            <a:r>
              <a:rPr lang="en-US" b="1" baseline="0" dirty="0" smtClean="0"/>
              <a:t>compensation structure </a:t>
            </a:r>
            <a:r>
              <a:rPr lang="en-US" baseline="0" dirty="0" smtClean="0"/>
              <a:t>improved from unpredictable rebates due to gates, caps, and product exclusions to rebates on all products from the first sale—with no gates, and no caps</a:t>
            </a:r>
          </a:p>
          <a:p>
            <a:pPr marL="171441" indent="-171441">
              <a:buFont typeface="Arial"/>
              <a:buChar char="•"/>
            </a:pPr>
            <a:r>
              <a:rPr lang="en-US" baseline="0" dirty="0" smtClean="0"/>
              <a:t>And our </a:t>
            </a:r>
            <a:r>
              <a:rPr lang="en-US" b="1" baseline="0" dirty="0" smtClean="0"/>
              <a:t>certification requirements </a:t>
            </a:r>
            <a:r>
              <a:rPr lang="en-US" baseline="0" dirty="0" smtClean="0"/>
              <a:t>have gone from difficult, inconsistent, and limited to streamlined, consistent, and greater availability with up-to-date content</a:t>
            </a:r>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baseline="0" dirty="0" smtClean="0"/>
          </a:p>
          <a:p>
            <a:pPr marL="171441" indent="-171441">
              <a:buFont typeface="Arial"/>
              <a:buChar cha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9</a:t>
            </a:fld>
            <a:endParaRPr lang="en-GB" dirty="0">
              <a:solidFill>
                <a:prstClr val="black"/>
              </a:solidFill>
              <a:latin typeface="Calibri"/>
            </a:endParaRPr>
          </a:p>
        </p:txBody>
      </p:sp>
    </p:spTree>
    <p:extLst>
      <p:ext uri="{BB962C8B-B14F-4D97-AF65-F5344CB8AC3E}">
        <p14:creationId xmlns:p14="http://schemas.microsoft.com/office/powerpoint/2010/main" val="26095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6"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mn-lt"/>
                <a:cs typeface="HP Simplified"/>
              </a:rPr>
              <a:t>© Copyright 2015 HP Development Company, L.P.  The information contained herein is subject to change without notice.</a:t>
            </a:r>
            <a:endParaRPr lang="en-US" sz="700" b="0" i="0" dirty="0" smtClean="0">
              <a:solidFill>
                <a:schemeClr val="bg1"/>
              </a:solidFill>
              <a:latin typeface="HP Simplified"/>
              <a:cs typeface="HP Simplified"/>
            </a:endParaRPr>
          </a:p>
        </p:txBody>
      </p:sp>
    </p:spTree>
    <p:extLst>
      <p:ext uri="{BB962C8B-B14F-4D97-AF65-F5344CB8AC3E}">
        <p14:creationId xmlns:p14="http://schemas.microsoft.com/office/powerpoint/2010/main" val="227675573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4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9" name="TextBox 8"/>
          <p:cNvSpPr txBox="1"/>
          <p:nvPr userDrawn="1"/>
        </p:nvSpPr>
        <p:spPr>
          <a:xfrm>
            <a:off x="250827" y="4876007"/>
            <a:ext cx="8012545" cy="144016"/>
          </a:xfrm>
          <a:prstGeom prst="rect">
            <a:avLst/>
          </a:prstGeom>
          <a:noFill/>
        </p:spPr>
        <p:txBody>
          <a:bodyPr wrap="square" lIns="64008"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266104313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3316628"/>
            <a:ext cx="6858000" cy="914400"/>
          </a:xfrm>
        </p:spPr>
        <p:txBody>
          <a:bodyPr/>
          <a:lstStyle>
            <a:lvl1pPr marL="0" indent="0" algn="l">
              <a:buNone/>
              <a:defRPr sz="1600"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6" y="4758803"/>
            <a:ext cx="8012545" cy="228600"/>
          </a:xfrm>
          <a:prstGeom prst="rect">
            <a:avLst/>
          </a:prstGeom>
          <a:noFill/>
        </p:spPr>
        <p:txBody>
          <a:bodyPr wrap="square" lIns="0" rtlCol="0">
            <a:noAutofit/>
          </a:bodyPr>
          <a:lstStyle/>
          <a:p>
            <a:pPr>
              <a:defRPr/>
            </a:pPr>
            <a:r>
              <a:rPr lang="en-US" sz="700" dirty="0" smtClean="0">
                <a:solidFill>
                  <a:srgbClr val="B9B8BB"/>
                </a:solidFill>
                <a:cs typeface="HP Simplified"/>
              </a:rPr>
              <a:t>© Copyright 2013 Hewlett-Packard Development Company, L.P.  The information contained herein is subject to change without notice.</a:t>
            </a:r>
          </a:p>
        </p:txBody>
      </p:sp>
    </p:spTree>
    <p:extLst>
      <p:ext uri="{BB962C8B-B14F-4D97-AF65-F5344CB8AC3E}">
        <p14:creationId xmlns:p14="http://schemas.microsoft.com/office/powerpoint/2010/main" val="120269966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5"/>
            <a:ext cx="7222352" cy="2006703"/>
          </a:xfrm>
          <a:prstGeom prst="rect">
            <a:avLst/>
          </a:prstGeom>
        </p:spPr>
        <p:txBody>
          <a:bodyPr wrap="square" lIns="0" tIns="0" rIns="0" bIns="0" anchor="t" anchorCtr="0">
            <a:noAutofit/>
          </a:bodyPr>
          <a:lstStyle>
            <a:lvl1pPr algn="l">
              <a:lnSpc>
                <a:spcPct val="90000"/>
              </a:lnSpc>
              <a:defRPr sz="36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pic>
        <p:nvPicPr>
          <p:cNvPr id="5" name="Picture 4" descr="HP_Blue_RGB_150_S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
        <p:nvSpPr>
          <p:cNvPr id="8" name="TextBox 7"/>
          <p:cNvSpPr txBox="1"/>
          <p:nvPr userDrawn="1"/>
        </p:nvSpPr>
        <p:spPr>
          <a:xfrm>
            <a:off x="250827" y="4876007"/>
            <a:ext cx="8012545" cy="144016"/>
          </a:xfrm>
          <a:prstGeom prst="rect">
            <a:avLst/>
          </a:prstGeom>
          <a:noFill/>
        </p:spPr>
        <p:txBody>
          <a:bodyPr wrap="square" lIns="64008" rtlCol="0">
            <a:noAutofit/>
          </a:bodyPr>
          <a:lstStyle/>
          <a:p>
            <a:pPr>
              <a:defRPr/>
            </a:pPr>
            <a:r>
              <a:rPr lang="en-US" sz="700" dirty="0" smtClean="0">
                <a:solidFill>
                  <a:srgbClr val="B9B8BB"/>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78414521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20"/>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36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6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8" name="TextBox 7"/>
          <p:cNvSpPr txBox="1"/>
          <p:nvPr userDrawn="1"/>
        </p:nvSpPr>
        <p:spPr>
          <a:xfrm>
            <a:off x="250827" y="4876007"/>
            <a:ext cx="8012545" cy="144016"/>
          </a:xfrm>
          <a:prstGeom prst="rect">
            <a:avLst/>
          </a:prstGeom>
          <a:noFill/>
        </p:spPr>
        <p:txBody>
          <a:bodyPr wrap="square" lIns="64008"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388916625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250825" y="123826"/>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78313032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250825" y="483518"/>
            <a:ext cx="8117206" cy="276999"/>
          </a:xfrm>
          <a:prstGeom prst="rect">
            <a:avLst/>
          </a:prstGeom>
        </p:spPr>
        <p:txBody>
          <a:bodyPr wrap="square" anchor="t">
            <a:noAutofit/>
          </a:bodyPr>
          <a:lstStyle>
            <a:lvl1pPr marL="0" indent="0" algn="l">
              <a:lnSpc>
                <a:spcPct val="100000"/>
              </a:lnSpc>
              <a:buNone/>
              <a:defRPr sz="1600" b="1" i="0">
                <a:solidFill>
                  <a:schemeClr val="accent5"/>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250825" y="123826"/>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5" name="Content Placeholder 5"/>
          <p:cNvSpPr>
            <a:spLocks noGrp="1"/>
          </p:cNvSpPr>
          <p:nvPr>
            <p:ph sz="quarter" idx="10"/>
          </p:nvPr>
        </p:nvSpPr>
        <p:spPr>
          <a:xfrm>
            <a:off x="250825" y="841864"/>
            <a:ext cx="8117904" cy="3219768"/>
          </a:xfrm>
        </p:spPr>
        <p:txBody>
          <a:bodyPr wrap="square">
            <a:noAutofit/>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6617157"/>
      </p:ext>
    </p:extLst>
  </p:cSld>
  <p:clrMapOvr>
    <a:masterClrMapping/>
  </p:clrMapOvr>
  <p:timing>
    <p:tnLst>
      <p:par>
        <p:cTn xmlns:p14="http://schemas.microsoft.com/office/powerpoint/2010/mai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black">
          <a:xfrm>
            <a:off x="250825" y="483518"/>
            <a:ext cx="8117206" cy="276999"/>
          </a:xfrm>
          <a:prstGeom prst="rect">
            <a:avLst/>
          </a:prstGeom>
        </p:spPr>
        <p:txBody>
          <a:bodyPr wrap="square" anchor="t">
            <a:noAutofit/>
          </a:bodyPr>
          <a:lstStyle>
            <a:lvl1pPr marL="0" indent="0" algn="l">
              <a:lnSpc>
                <a:spcPct val="100000"/>
              </a:lnSpc>
              <a:buNone/>
              <a:defRPr sz="1600" b="1" i="0">
                <a:solidFill>
                  <a:schemeClr val="accent5"/>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20908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250827" y="123826"/>
            <a:ext cx="8460105" cy="369332"/>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6" name="Subtitle 2"/>
          <p:cNvSpPr>
            <a:spLocks noGrp="1"/>
          </p:cNvSpPr>
          <p:nvPr>
            <p:ph type="subTitle" idx="1" hasCustomPrompt="1"/>
          </p:nvPr>
        </p:nvSpPr>
        <p:spPr bwMode="black">
          <a:xfrm>
            <a:off x="250825" y="483518"/>
            <a:ext cx="8117206" cy="276999"/>
          </a:xfrm>
          <a:prstGeom prst="rect">
            <a:avLst/>
          </a:prstGeom>
        </p:spPr>
        <p:txBody>
          <a:bodyPr wrap="square" anchor="t">
            <a:noAutofit/>
          </a:bodyPr>
          <a:lstStyle>
            <a:lvl1pPr marL="0" indent="0" algn="l">
              <a:lnSpc>
                <a:spcPct val="100000"/>
              </a:lnSpc>
              <a:buNone/>
              <a:defRPr sz="1600" b="1" i="0">
                <a:solidFill>
                  <a:schemeClr val="accent5"/>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Content Placeholder 5"/>
          <p:cNvSpPr>
            <a:spLocks noGrp="1"/>
          </p:cNvSpPr>
          <p:nvPr>
            <p:ph sz="quarter" idx="10"/>
          </p:nvPr>
        </p:nvSpPr>
        <p:spPr>
          <a:xfrm>
            <a:off x="250825" y="841864"/>
            <a:ext cx="4184650" cy="3746011"/>
          </a:xfrm>
        </p:spPr>
        <p:txBody>
          <a:bodyPr wrap="square">
            <a:noAutofit/>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11"/>
          </p:nvPr>
        </p:nvSpPr>
        <p:spPr>
          <a:xfrm>
            <a:off x="4710114" y="842964"/>
            <a:ext cx="4197350" cy="3746011"/>
          </a:xfrm>
        </p:spPr>
        <p:txBody>
          <a:bodyPr wrap="square">
            <a:noAutofit/>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254358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250825" y="123825"/>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8" name="Subtitle 2"/>
          <p:cNvSpPr>
            <a:spLocks noGrp="1"/>
          </p:cNvSpPr>
          <p:nvPr>
            <p:ph type="subTitle" idx="1" hasCustomPrompt="1"/>
          </p:nvPr>
        </p:nvSpPr>
        <p:spPr bwMode="black">
          <a:xfrm>
            <a:off x="250825" y="483518"/>
            <a:ext cx="8117206" cy="276999"/>
          </a:xfrm>
          <a:prstGeom prst="rect">
            <a:avLst/>
          </a:prstGeom>
        </p:spPr>
        <p:txBody>
          <a:bodyPr wrap="square" anchor="t">
            <a:noAutofit/>
          </a:bodyPr>
          <a:lstStyle>
            <a:lvl1pPr marL="0" indent="0" algn="l">
              <a:lnSpc>
                <a:spcPct val="100000"/>
              </a:lnSpc>
              <a:buNone/>
              <a:defRPr sz="1600" b="1" i="0">
                <a:solidFill>
                  <a:schemeClr val="accent5"/>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9" name="Picture Placeholder 3"/>
          <p:cNvSpPr>
            <a:spLocks noGrp="1"/>
          </p:cNvSpPr>
          <p:nvPr>
            <p:ph type="pic" sz="quarter" idx="11"/>
          </p:nvPr>
        </p:nvSpPr>
        <p:spPr>
          <a:xfrm>
            <a:off x="4710114" y="842963"/>
            <a:ext cx="4197350" cy="3744912"/>
          </a:xfrm>
        </p:spPr>
        <p:txBody>
          <a:bodyPr anchor="ctr"/>
          <a:lstStyle>
            <a:lvl1pPr algn="ctr">
              <a:defRPr sz="900" b="0">
                <a:solidFill>
                  <a:schemeClr val="tx1"/>
                </a:solidFill>
              </a:defRPr>
            </a:lvl1pPr>
          </a:lstStyle>
          <a:p>
            <a:r>
              <a:rPr lang="en-US" smtClean="0"/>
              <a:t>Click icon to add picture</a:t>
            </a:r>
            <a:endParaRPr lang="en-US" dirty="0"/>
          </a:p>
        </p:txBody>
      </p:sp>
      <p:sp>
        <p:nvSpPr>
          <p:cNvPr id="10" name="Content Placeholder 5"/>
          <p:cNvSpPr>
            <a:spLocks noGrp="1"/>
          </p:cNvSpPr>
          <p:nvPr>
            <p:ph sz="quarter" idx="10"/>
          </p:nvPr>
        </p:nvSpPr>
        <p:spPr>
          <a:xfrm>
            <a:off x="250825" y="841864"/>
            <a:ext cx="4184650" cy="3746011"/>
          </a:xfrm>
        </p:spPr>
        <p:txBody>
          <a:bodyPr wrap="square">
            <a:noAutofit/>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097280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250827" y="123825"/>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8" name="Subtitle 2"/>
          <p:cNvSpPr>
            <a:spLocks noGrp="1"/>
          </p:cNvSpPr>
          <p:nvPr>
            <p:ph type="subTitle" idx="1" hasCustomPrompt="1"/>
          </p:nvPr>
        </p:nvSpPr>
        <p:spPr bwMode="black">
          <a:xfrm>
            <a:off x="250825" y="483518"/>
            <a:ext cx="8117206" cy="276999"/>
          </a:xfrm>
          <a:prstGeom prst="rect">
            <a:avLst/>
          </a:prstGeom>
        </p:spPr>
        <p:txBody>
          <a:bodyPr wrap="square" anchor="t">
            <a:noAutofit/>
          </a:bodyPr>
          <a:lstStyle>
            <a:lvl1pPr marL="0" indent="0" algn="l">
              <a:lnSpc>
                <a:spcPct val="100000"/>
              </a:lnSpc>
              <a:buNone/>
              <a:defRPr sz="1600" b="1" i="0">
                <a:solidFill>
                  <a:schemeClr val="accent5"/>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9" name="Content Placeholder 8"/>
          <p:cNvSpPr>
            <a:spLocks noGrp="1"/>
          </p:cNvSpPr>
          <p:nvPr>
            <p:ph sz="quarter" idx="16"/>
          </p:nvPr>
        </p:nvSpPr>
        <p:spPr>
          <a:xfrm>
            <a:off x="250825" y="842963"/>
            <a:ext cx="2706624" cy="3744912"/>
          </a:xfrm>
        </p:spPr>
        <p:txBody>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8"/>
          <p:cNvSpPr>
            <a:spLocks noGrp="1"/>
          </p:cNvSpPr>
          <p:nvPr>
            <p:ph sz="quarter" idx="17"/>
          </p:nvPr>
        </p:nvSpPr>
        <p:spPr>
          <a:xfrm>
            <a:off x="6200839" y="841268"/>
            <a:ext cx="2706624" cy="3744912"/>
          </a:xfrm>
        </p:spPr>
        <p:txBody>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8"/>
          <p:cNvSpPr>
            <a:spLocks noGrp="1"/>
          </p:cNvSpPr>
          <p:nvPr>
            <p:ph sz="quarter" idx="18"/>
          </p:nvPr>
        </p:nvSpPr>
        <p:spPr>
          <a:xfrm>
            <a:off x="3225832" y="842963"/>
            <a:ext cx="2706624" cy="3744912"/>
          </a:xfrm>
        </p:spPr>
        <p:txBody>
          <a:bodyPr/>
          <a:lstStyle>
            <a:lvl1pPr>
              <a:spcBef>
                <a:spcPts val="0"/>
              </a:spcBef>
              <a:spcAft>
                <a:spcPts val="200"/>
              </a:spcAft>
              <a:defRPr sz="900"/>
            </a:lvl1pPr>
            <a:lvl2pPr>
              <a:spcBef>
                <a:spcPts val="0"/>
              </a:spcBef>
              <a:spcAft>
                <a:spcPts val="200"/>
              </a:spcAft>
              <a:defRPr sz="900">
                <a:solidFill>
                  <a:srgbClr val="000000"/>
                </a:solidFill>
              </a:defRPr>
            </a:lvl2pPr>
            <a:lvl3pPr>
              <a:spcBef>
                <a:spcPts val="0"/>
              </a:spcBef>
              <a:spcAft>
                <a:spcPts val="200"/>
              </a:spcAft>
              <a:defRPr sz="900">
                <a:solidFill>
                  <a:srgbClr val="000000"/>
                </a:solidFill>
              </a:defRPr>
            </a:lvl3pPr>
            <a:lvl4pPr>
              <a:spcBef>
                <a:spcPts val="0"/>
              </a:spcBef>
              <a:spcAft>
                <a:spcPts val="200"/>
              </a:spcAft>
              <a:defRPr sz="900">
                <a:solidFill>
                  <a:srgbClr val="000000"/>
                </a:solidFill>
              </a:defRPr>
            </a:lvl4pPr>
            <a:lvl5pPr>
              <a:spcBef>
                <a:spcPts val="0"/>
              </a:spcBef>
              <a:spcAft>
                <a:spcPts val="200"/>
              </a:spcAft>
              <a:defRPr sz="9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525705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
        <p:nvSpPr>
          <p:cNvPr id="16" name="Title 1"/>
          <p:cNvSpPr>
            <a:spLocks noGrp="1"/>
          </p:cNvSpPr>
          <p:nvPr>
            <p:ph type="ctrTitle" hasCustomPrompt="1"/>
          </p:nvPr>
        </p:nvSpPr>
        <p:spPr bwMode="black">
          <a:xfrm>
            <a:off x="329184" y="237745"/>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6"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accent5"/>
                </a:solidFill>
                <a:latin typeface="+mn-lt"/>
                <a:cs typeface="HP Simplified"/>
              </a:rPr>
              <a:t>© Copyright 2015 HP Development Company, L.P.  The information contained herein is subject to change without notice.</a:t>
            </a:r>
            <a:endParaRPr lang="en-US" sz="700" b="0" i="0" dirty="0" smtClean="0">
              <a:solidFill>
                <a:schemeClr val="accent5"/>
              </a:solidFill>
              <a:latin typeface="HP Simplified"/>
              <a:cs typeface="HP Simplified"/>
            </a:endParaRPr>
          </a:p>
        </p:txBody>
      </p:sp>
    </p:spTree>
    <p:extLst>
      <p:ext uri="{BB962C8B-B14F-4D97-AF65-F5344CB8AC3E}">
        <p14:creationId xmlns:p14="http://schemas.microsoft.com/office/powerpoint/2010/main" val="357479056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4" y="730732"/>
            <a:ext cx="8460105" cy="276999"/>
          </a:xfrm>
          <a:prstGeom prst="rect">
            <a:avLst/>
          </a:prstGeom>
        </p:spPr>
        <p:txBody>
          <a:bodyPr wrap="square">
            <a:spAutoFit/>
          </a:bodyPr>
          <a:lstStyle>
            <a:lvl1pPr marL="0" indent="0" algn="l">
              <a:lnSpc>
                <a:spcPct val="100000"/>
              </a:lnSpc>
              <a:buNone/>
              <a:defRPr sz="1800"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4" y="235066"/>
            <a:ext cx="8460105" cy="429693"/>
          </a:xfrm>
        </p:spPr>
        <p:txBody>
          <a:bodyPr/>
          <a:lstStyle/>
          <a:p>
            <a:r>
              <a:rPr lang="en-US" noProof="0" dirty="0" smtClean="0"/>
              <a:t>Click to edit master title style</a:t>
            </a:r>
            <a:endParaRPr lang="en-US" noProof="0" dirty="0"/>
          </a:p>
        </p:txBody>
      </p:sp>
      <p:sp>
        <p:nvSpPr>
          <p:cNvPr id="5" name="Slide Number Placeholder 4"/>
          <p:cNvSpPr>
            <a:spLocks noGrp="1"/>
          </p:cNvSpPr>
          <p:nvPr>
            <p:ph type="sldNum" sz="quarter" idx="11"/>
          </p:nvPr>
        </p:nvSpPr>
        <p:spPr bwMode="black">
          <a:xfrm>
            <a:off x="348905" y="4710225"/>
            <a:ext cx="182186" cy="107722"/>
          </a:xfrm>
          <a:prstGeom prst="rect">
            <a:avLst/>
          </a:prstGeom>
        </p:spPr>
        <p:txBody>
          <a:bodyPr/>
          <a:lstStyle/>
          <a:p>
            <a:fld id="{33088DE5-1DDF-C242-AF39-BA25983D68D6}" type="slidenum">
              <a:rPr>
                <a:solidFill>
                  <a:prstClr val="black"/>
                </a:solidFill>
              </a:rPr>
              <a:pPr/>
              <a:t>‹#›</a:t>
            </a:fld>
            <a:endParaRPr dirty="0">
              <a:solidFill>
                <a:prstClr val="black"/>
              </a:solidFill>
            </a:endParaRPr>
          </a:p>
        </p:txBody>
      </p:sp>
    </p:spTree>
    <p:extLst>
      <p:ext uri="{BB962C8B-B14F-4D97-AF65-F5344CB8AC3E}">
        <p14:creationId xmlns:p14="http://schemas.microsoft.com/office/powerpoint/2010/main" val="318707578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20"/>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6"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mn-lt"/>
                <a:cs typeface="HP Simplified"/>
              </a:rPr>
              <a:t>© Copyright 2015 HP Development Company, L.P.  The information contained herein is subject to change without notice.</a:t>
            </a:r>
            <a:endParaRPr lang="en-US" sz="700" b="0" i="0" dirty="0" smtClean="0">
              <a:solidFill>
                <a:schemeClr val="bg1"/>
              </a:solidFill>
              <a:latin typeface="HP Simplified"/>
              <a:cs typeface="HP Simplified"/>
            </a:endParaRP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2"/>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xmlns:p14="http://schemas.microsoft.com/office/powerpoint/2010/mai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2"/>
            <a:ext cx="8119872" cy="3228975"/>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3" y="235064"/>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188721"/>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3"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9" y="1186048"/>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3"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4"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40"/>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3"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1.xml"/><Relationship Id="rId13" Type="http://schemas.openxmlformats.org/officeDocument/2006/relationships/oleObject" Target="../embeddings/oleObject1.bin"/><Relationship Id="rId14" Type="http://schemas.openxmlformats.org/officeDocument/2006/relationships/image" Target="../media/image1.emf"/><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2.xml"/><Relationship Id="rId13" Type="http://schemas.openxmlformats.org/officeDocument/2006/relationships/vmlDrawing" Target="../drawings/vmlDrawing2.vml"/><Relationship Id="rId14" Type="http://schemas.openxmlformats.org/officeDocument/2006/relationships/tags" Target="../tags/tag2.xml"/><Relationship Id="rId15" Type="http://schemas.openxmlformats.org/officeDocument/2006/relationships/oleObject" Target="../embeddings/oleObject2.bin"/><Relationship Id="rId16" Type="http://schemas.openxmlformats.org/officeDocument/2006/relationships/image" Target="../media/image1.emf"/><Relationship Id="rId17"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ext uri="{D42A27DB-BD31-4B8C-83A1-F6EECF244321}">
                <p14:modId xmlns:p14="http://schemas.microsoft.com/office/powerpoint/2010/main" val="1856394888"/>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27144" name="think-cell Slide" r:id="rId13" imgW="353" imgH="353" progId="TCLayout.ActiveDocument.1">
                  <p:embed/>
                </p:oleObj>
              </mc:Choice>
              <mc:Fallback>
                <p:oleObj name="think-cell Slide" r:id="rId13" imgW="353" imgH="353" progId="TCLayout.ActiveDocument.1">
                  <p:embed/>
                  <p:pic>
                    <p:nvPicPr>
                      <p:cNvPr id="0" name=""/>
                      <p:cNvPicPr/>
                      <p:nvPr/>
                    </p:nvPicPr>
                    <p:blipFill>
                      <a:blip r:embed="rId14"/>
                      <a:stretch>
                        <a:fillRect/>
                      </a:stretch>
                    </p:blipFill>
                    <p:spPr>
                      <a:xfrm>
                        <a:off x="1590" y="1589"/>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3"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mn-lt"/>
                <a:cs typeface="HP Simplified"/>
              </a:rPr>
              <a:t>© Copyright 2015 HP Development Company, L.P.  The information contained herein is subject to change without notice.</a:t>
            </a:r>
            <a:endParaRPr lang="en-US" sz="700" b="0" i="0" dirty="0" smtClean="0">
              <a:solidFill>
                <a:srgbClr val="B9B8BB"/>
              </a:solidFill>
              <a:latin typeface="HP Simplified"/>
              <a:cs typeface="HP Simplified"/>
            </a:endParaRPr>
          </a:p>
        </p:txBody>
      </p:sp>
      <p:sp>
        <p:nvSpPr>
          <p:cNvPr id="8" name="TextBox 7"/>
          <p:cNvSpPr txBox="1"/>
          <p:nvPr/>
        </p:nvSpPr>
        <p:spPr bwMode="gray">
          <a:xfrm>
            <a:off x="329186" y="4788486"/>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rgbClr val="B9B8BB"/>
                </a:solidFill>
                <a:latin typeface="HP Simplified"/>
                <a:ea typeface="+mn-ea"/>
                <a:cs typeface="HP Simplified"/>
              </a:rPr>
              <a:pPr marL="0" algn="l" defTabSz="914400" rtl="0" eaLnBrk="1" latinLnBrk="0" hangingPunct="1"/>
              <a:t>‹#›</a:t>
            </a:fld>
            <a:endParaRPr lang="en-US" sz="700" b="0" i="0" kern="1200" dirty="0" smtClean="0">
              <a:solidFill>
                <a:srgbClr val="B9B8BB"/>
              </a:solidFill>
              <a:latin typeface="HP Simplified"/>
              <a:ea typeface="+mn-ea"/>
              <a:cs typeface="HP Simplified"/>
            </a:endParaRPr>
          </a:p>
        </p:txBody>
      </p:sp>
      <p:pic>
        <p:nvPicPr>
          <p:cNvPr id="4" name="Picture 3" descr="HP_Blue_RGB_150_SM.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30" r:id="rId1"/>
    <p:sldLayoutId id="2147483834" r:id="rId2"/>
    <p:sldLayoutId id="2147483833" r:id="rId3"/>
    <p:sldLayoutId id="2147483837" r:id="rId4"/>
    <p:sldLayoutId id="2147483809" r:id="rId5"/>
    <p:sldLayoutId id="2147483839" r:id="rId6"/>
    <p:sldLayoutId id="2147483823" r:id="rId7"/>
    <p:sldLayoutId id="2147483824" r:id="rId8"/>
    <p:sldLayoutId id="2147483825"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Arial"/>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4"/>
            </p:custDataLs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82262" name="think-cell Slide" r:id="rId15" imgW="353" imgH="353" progId="TCLayout.ActiveDocument.1">
                  <p:embed/>
                </p:oleObj>
              </mc:Choice>
              <mc:Fallback>
                <p:oleObj name="think-cell Slide" r:id="rId15" imgW="353" imgH="353" progId="TCLayout.ActiveDocument.1">
                  <p:embed/>
                  <p:pic>
                    <p:nvPicPr>
                      <p:cNvPr id="0" name=""/>
                      <p:cNvPicPr/>
                      <p:nvPr/>
                    </p:nvPicPr>
                    <p:blipFill>
                      <a:blip r:embed="rId16"/>
                      <a:stretch>
                        <a:fillRect/>
                      </a:stretch>
                    </p:blipFill>
                    <p:spPr>
                      <a:xfrm>
                        <a:off x="1590" y="1589"/>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250825" y="123826"/>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250825" y="842964"/>
            <a:ext cx="8656638" cy="3736352"/>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683570" y="4876007"/>
            <a:ext cx="7724513" cy="143669"/>
          </a:xfrm>
          <a:prstGeom prst="rect">
            <a:avLst/>
          </a:prstGeom>
          <a:noFill/>
        </p:spPr>
        <p:txBody>
          <a:bodyPr wrap="square" rtlCol="0">
            <a:noAutofit/>
          </a:bodyPr>
          <a:lstStyle/>
          <a:p>
            <a:pPr algn="ctr">
              <a:defRPr/>
            </a:pPr>
            <a:r>
              <a:rPr lang="en-US" sz="700" dirty="0" smtClean="0">
                <a:solidFill>
                  <a:srgbClr val="B9B8BB"/>
                </a:solidFill>
                <a:cs typeface="HP Simplified"/>
              </a:rPr>
              <a:t>HP Confidential</a:t>
            </a:r>
          </a:p>
        </p:txBody>
      </p:sp>
      <p:sp>
        <p:nvSpPr>
          <p:cNvPr id="8" name="TextBox 7"/>
          <p:cNvSpPr txBox="1"/>
          <p:nvPr/>
        </p:nvSpPr>
        <p:spPr bwMode="gray">
          <a:xfrm>
            <a:off x="244477" y="4901993"/>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66325" y="4653038"/>
            <a:ext cx="365760" cy="365760"/>
          </a:xfrm>
          <a:prstGeom prst="rect">
            <a:avLst/>
          </a:prstGeom>
        </p:spPr>
      </p:pic>
    </p:spTree>
    <p:extLst>
      <p:ext uri="{BB962C8B-B14F-4D97-AF65-F5344CB8AC3E}">
        <p14:creationId xmlns:p14="http://schemas.microsoft.com/office/powerpoint/2010/main" val="139098238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iming>
    <p:tnLst>
      <p:par>
        <p:cTn xmlns:p14="http://schemas.microsoft.com/office/powerpoint/2010/mai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400" b="1" i="0" kern="1200" dirty="0" smtClean="0">
          <a:solidFill>
            <a:srgbClr val="000000"/>
          </a:solidFill>
          <a:latin typeface="HP Simplified" pitchFamily="34" charset="0"/>
          <a:ea typeface="+mj-ea"/>
          <a:cs typeface="HP Simplified" pitchFamily="34" charset="0"/>
        </a:defRPr>
      </a:lvl1pPr>
    </p:titleStyle>
    <p:bodyStyle>
      <a:lvl1pPr marL="168275" indent="-168275" algn="l" defTabSz="457200" rtl="0" eaLnBrk="1" latinLnBrk="0" hangingPunct="1">
        <a:lnSpc>
          <a:spcPct val="100000"/>
        </a:lnSpc>
        <a:spcBef>
          <a:spcPts val="0"/>
        </a:spcBef>
        <a:spcAft>
          <a:spcPts val="200"/>
        </a:spcAft>
        <a:buSzPct val="100000"/>
        <a:buFont typeface="Arial" pitchFamily="34" charset="0"/>
        <a:buChar char="•"/>
        <a:defRPr sz="900" b="0" i="0" kern="1200">
          <a:solidFill>
            <a:schemeClr val="tx1"/>
          </a:solidFill>
          <a:latin typeface="HP Simplified" pitchFamily="34" charset="0"/>
          <a:ea typeface="+mn-ea"/>
          <a:cs typeface="HP Simplified" pitchFamily="34" charset="0"/>
        </a:defRPr>
      </a:lvl1pPr>
      <a:lvl2pPr marL="285750" indent="-117475" algn="l" defTabSz="430213" rtl="0" eaLnBrk="1" latinLnBrk="0" hangingPunct="1">
        <a:lnSpc>
          <a:spcPct val="100000"/>
        </a:lnSpc>
        <a:spcBef>
          <a:spcPts val="0"/>
        </a:spcBef>
        <a:spcAft>
          <a:spcPts val="200"/>
        </a:spcAft>
        <a:buSzPct val="80000"/>
        <a:buFont typeface="HP Simplified" pitchFamily="34" charset="0"/>
        <a:buChar char="–"/>
        <a:defRPr sz="900" b="0" i="0" kern="1200">
          <a:solidFill>
            <a:srgbClr val="000000"/>
          </a:solidFill>
          <a:latin typeface="HP Simplified" pitchFamily="34" charset="0"/>
          <a:ea typeface="+mn-ea"/>
          <a:cs typeface="HP Simplified" pitchFamily="34" charset="0"/>
        </a:defRPr>
      </a:lvl2pPr>
      <a:lvl3pPr marL="403225" indent="-117475" algn="l" defTabSz="457200" rtl="0" eaLnBrk="1" latinLnBrk="0" hangingPunct="1">
        <a:lnSpc>
          <a:spcPct val="110000"/>
        </a:lnSpc>
        <a:spcBef>
          <a:spcPts val="0"/>
        </a:spcBef>
        <a:spcAft>
          <a:spcPts val="200"/>
        </a:spcAft>
        <a:buFont typeface="Arial"/>
        <a:buChar char="•"/>
        <a:defRPr sz="900" b="0" i="0" kern="1200">
          <a:solidFill>
            <a:srgbClr val="000000"/>
          </a:solidFill>
          <a:latin typeface="HP Simplified" pitchFamily="34" charset="0"/>
          <a:ea typeface="+mn-ea"/>
          <a:cs typeface="HP Simplified" pitchFamily="34" charset="0"/>
        </a:defRPr>
      </a:lvl3pPr>
      <a:lvl4pPr marL="511175" indent="-107950" algn="l" defTabSz="457200" rtl="0" eaLnBrk="1" latinLnBrk="0" hangingPunct="1">
        <a:lnSpc>
          <a:spcPct val="110000"/>
        </a:lnSpc>
        <a:spcBef>
          <a:spcPts val="0"/>
        </a:spcBef>
        <a:spcAft>
          <a:spcPts val="200"/>
        </a:spcAft>
        <a:buSzPct val="80000"/>
        <a:buFont typeface="Lucida Grande"/>
        <a:buChar char="−"/>
        <a:defRPr lang="en-US" sz="900" b="0" i="0" kern="1200" dirty="0" smtClean="0">
          <a:solidFill>
            <a:srgbClr val="000000"/>
          </a:solidFill>
          <a:latin typeface="HP Simplified" pitchFamily="34" charset="0"/>
          <a:ea typeface="+mn-ea"/>
          <a:cs typeface="HP Simplified" pitchFamily="34" charset="0"/>
        </a:defRPr>
      </a:lvl4pPr>
      <a:lvl5pPr marL="628650" indent="-117475" algn="l" defTabSz="457200" rtl="0" eaLnBrk="1" latinLnBrk="0" hangingPunct="1">
        <a:lnSpc>
          <a:spcPct val="110000"/>
        </a:lnSpc>
        <a:spcBef>
          <a:spcPts val="0"/>
        </a:spcBef>
        <a:spcAft>
          <a:spcPts val="200"/>
        </a:spcAft>
        <a:buFont typeface="Arial"/>
        <a:buChar char="•"/>
        <a:tabLst/>
        <a:defRPr sz="9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5.wdp"/><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4" Type="http://schemas.microsoft.com/office/2007/relationships/hdphoto" Target="../media/hdphoto6.wdp"/><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4" Type="http://schemas.microsoft.com/office/2007/relationships/hdphoto" Target="../media/hdphoto7.wdp"/><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4" Type="http://schemas.microsoft.com/office/2007/relationships/hdphoto" Target="../media/hdphoto8.wdp"/><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2.wdp"/><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3.wdp"/><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good to exceptional—and beyond</a:t>
            </a:r>
            <a:endParaRPr lang="en-US" dirty="0"/>
          </a:p>
        </p:txBody>
      </p:sp>
      <p:sp>
        <p:nvSpPr>
          <p:cNvPr id="3" name="Subtitle 2"/>
          <p:cNvSpPr>
            <a:spLocks noGrp="1"/>
          </p:cNvSpPr>
          <p:nvPr>
            <p:ph type="subTitle" idx="1"/>
          </p:nvPr>
        </p:nvSpPr>
        <p:spPr/>
        <p:txBody>
          <a:bodyPr/>
          <a:lstStyle/>
          <a:p>
            <a:pPr>
              <a:lnSpc>
                <a:spcPct val="80000"/>
              </a:lnSpc>
            </a:pPr>
            <a:r>
              <a:rPr lang="en-US" dirty="0" smtClean="0"/>
              <a:t>HP FY16 Channel Strategy | October 2015</a:t>
            </a:r>
          </a:p>
          <a:p>
            <a:pPr>
              <a:lnSpc>
                <a:spcPct val="80000"/>
              </a:lnSpc>
            </a:pPr>
            <a:r>
              <a:rPr lang="en-US" dirty="0" smtClean="0"/>
              <a:t>Prepared by iris Worldwide</a:t>
            </a:r>
            <a:endParaRPr lang="en-US" dirty="0"/>
          </a:p>
        </p:txBody>
      </p:sp>
    </p:spTree>
    <p:extLst>
      <p:ext uri="{BB962C8B-B14F-4D97-AF65-F5344CB8AC3E}">
        <p14:creationId xmlns:p14="http://schemas.microsoft.com/office/powerpoint/2010/main" val="38665699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4636503988_0cc1b3429e_o.jpg"/>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0" y="-23071"/>
            <a:ext cx="9144000" cy="1647013"/>
          </a:xfrm>
          <a:prstGeom prst="rect">
            <a:avLst/>
          </a:prstGeom>
          <a:noFill/>
          <a:ln>
            <a:noFill/>
          </a:ln>
        </p:spPr>
      </p:pic>
      <p:pic>
        <p:nvPicPr>
          <p:cNvPr id="7" name="Picture 6" descr="5826850846_f77f3d2e97_o.jpg"/>
          <p:cNvPicPr>
            <a:picLocks/>
          </p:cNvPicPr>
          <p:nvPr/>
        </p:nvPicPr>
        <p:blipFill rotWithShape="1">
          <a:blip r:embed="rId4" cstate="email">
            <a:extLst>
              <a:ext uri="{28A0092B-C50C-407E-A947-70E740481C1C}">
                <a14:useLocalDpi xmlns:a14="http://schemas.microsoft.com/office/drawing/2010/main"/>
              </a:ext>
            </a:extLst>
          </a:blip>
          <a:srcRect/>
          <a:stretch/>
        </p:blipFill>
        <p:spPr>
          <a:xfrm>
            <a:off x="-1" y="3492700"/>
            <a:ext cx="9144000" cy="1650801"/>
          </a:xfrm>
          <a:prstGeom prst="rect">
            <a:avLst/>
          </a:prstGeom>
          <a:noFill/>
          <a:ln>
            <a:noFill/>
          </a:ln>
        </p:spPr>
      </p:pic>
      <p:pic>
        <p:nvPicPr>
          <p:cNvPr id="2" name="Picture 1" descr="197853523_9e2a533e82_o.jpg"/>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0" y="1700013"/>
            <a:ext cx="9144000" cy="1716617"/>
          </a:xfrm>
          <a:prstGeom prst="rect">
            <a:avLst/>
          </a:prstGeom>
        </p:spPr>
      </p:pic>
      <p:sp>
        <p:nvSpPr>
          <p:cNvPr id="5" name="TextBox 4"/>
          <p:cNvSpPr txBox="1"/>
          <p:nvPr/>
        </p:nvSpPr>
        <p:spPr>
          <a:xfrm>
            <a:off x="232894" y="224069"/>
            <a:ext cx="6199215" cy="553998"/>
          </a:xfrm>
          <a:prstGeom prst="rect">
            <a:avLst/>
          </a:prstGeom>
          <a:noFill/>
        </p:spPr>
        <p:txBody>
          <a:bodyPr wrap="square" rtlCol="0">
            <a:spAutoFit/>
          </a:bodyPr>
          <a:lstStyle/>
          <a:p>
            <a:pPr defTabSz="430213">
              <a:lnSpc>
                <a:spcPct val="80000"/>
              </a:lnSpc>
              <a:spcAft>
                <a:spcPts val="200"/>
              </a:spcAft>
              <a:buSzPct val="100000"/>
            </a:pPr>
            <a:r>
              <a:rPr lang="en-US" sz="3600" b="1" dirty="0" smtClean="0">
                <a:solidFill>
                  <a:schemeClr val="bg1"/>
                </a:solidFill>
                <a:latin typeface="HP Simplified" pitchFamily="34" charset="0"/>
                <a:cs typeface="HP Simplified" pitchFamily="34" charset="0"/>
              </a:rPr>
              <a:t>Why now? </a:t>
            </a:r>
          </a:p>
        </p:txBody>
      </p:sp>
      <p:sp>
        <p:nvSpPr>
          <p:cNvPr id="8" name="TextBox 7"/>
          <p:cNvSpPr txBox="1"/>
          <p:nvPr/>
        </p:nvSpPr>
        <p:spPr>
          <a:xfrm>
            <a:off x="232894" y="2011100"/>
            <a:ext cx="8715617" cy="817660"/>
          </a:xfrm>
          <a:prstGeom prst="rect">
            <a:avLst/>
          </a:prstGeom>
          <a:noFill/>
        </p:spPr>
        <p:txBody>
          <a:bodyPr wrap="square" rtlCol="0">
            <a:spAutoFit/>
          </a:bodyPr>
          <a:lstStyle/>
          <a:p>
            <a:pPr defTabSz="430213">
              <a:lnSpc>
                <a:spcPct val="80000"/>
              </a:lnSpc>
              <a:spcAft>
                <a:spcPts val="200"/>
              </a:spcAft>
              <a:buSzPct val="100000"/>
            </a:pPr>
            <a:r>
              <a:rPr lang="en-US" sz="3600" b="1" dirty="0" smtClean="0">
                <a:solidFill>
                  <a:schemeClr val="bg1"/>
                </a:solidFill>
                <a:latin typeface="HP Simplified" pitchFamily="34" charset="0"/>
                <a:cs typeface="HP Simplified" pitchFamily="34" charset="0"/>
              </a:rPr>
              <a:t>Because we can</a:t>
            </a:r>
          </a:p>
          <a:p>
            <a:pPr defTabSz="430213">
              <a:lnSpc>
                <a:spcPct val="80000"/>
              </a:lnSpc>
              <a:spcAft>
                <a:spcPts val="200"/>
              </a:spcAft>
              <a:buSzPct val="100000"/>
            </a:pPr>
            <a:r>
              <a:rPr lang="en-US" sz="2000" b="1" dirty="0" smtClean="0">
                <a:solidFill>
                  <a:schemeClr val="bg1"/>
                </a:solidFill>
                <a:latin typeface="HP Simplified" pitchFamily="34" charset="0"/>
                <a:cs typeface="HP Simplified" pitchFamily="34" charset="0"/>
              </a:rPr>
              <a:t>The new HP is also a new opportunity</a:t>
            </a:r>
          </a:p>
        </p:txBody>
      </p:sp>
      <p:sp>
        <p:nvSpPr>
          <p:cNvPr id="9" name="TextBox 8"/>
          <p:cNvSpPr txBox="1"/>
          <p:nvPr/>
        </p:nvSpPr>
        <p:spPr>
          <a:xfrm>
            <a:off x="232429" y="3692291"/>
            <a:ext cx="8715617" cy="817660"/>
          </a:xfrm>
          <a:prstGeom prst="rect">
            <a:avLst/>
          </a:prstGeom>
          <a:noFill/>
        </p:spPr>
        <p:txBody>
          <a:bodyPr wrap="square" rtlCol="0">
            <a:spAutoFit/>
          </a:bodyPr>
          <a:lstStyle/>
          <a:p>
            <a:pPr defTabSz="430213">
              <a:lnSpc>
                <a:spcPct val="80000"/>
              </a:lnSpc>
              <a:spcAft>
                <a:spcPts val="200"/>
              </a:spcAft>
              <a:buSzPct val="100000"/>
            </a:pPr>
            <a:r>
              <a:rPr lang="en-US" sz="3600" b="1" dirty="0" smtClean="0">
                <a:solidFill>
                  <a:schemeClr val="bg1"/>
                </a:solidFill>
                <a:latin typeface="HP Simplified" pitchFamily="34" charset="0"/>
                <a:cs typeface="HP Simplified" pitchFamily="34" charset="0"/>
              </a:rPr>
              <a:t>Because we must</a:t>
            </a:r>
          </a:p>
          <a:p>
            <a:pPr defTabSz="430213">
              <a:lnSpc>
                <a:spcPct val="80000"/>
              </a:lnSpc>
              <a:spcAft>
                <a:spcPts val="200"/>
              </a:spcAft>
              <a:buSzPct val="100000"/>
            </a:pPr>
            <a:r>
              <a:rPr lang="en-US" sz="2000" b="1" dirty="0" smtClean="0">
                <a:solidFill>
                  <a:schemeClr val="bg1"/>
                </a:solidFill>
                <a:latin typeface="HP Simplified" pitchFamily="34" charset="0"/>
                <a:cs typeface="HP Simplified" pitchFamily="34" charset="0"/>
              </a:rPr>
              <a:t>As soon as someone else starts running, we’ll fall behind</a:t>
            </a:r>
            <a:endParaRPr lang="en-US" sz="2000" b="1" dirty="0">
              <a:solidFill>
                <a:schemeClr val="bg1"/>
              </a:solidFill>
              <a:latin typeface="HP Simplified" pitchFamily="34" charset="0"/>
              <a:cs typeface="HP Simplified" pitchFamily="34" charset="0"/>
            </a:endParaRPr>
          </a:p>
        </p:txBody>
      </p:sp>
    </p:spTree>
    <p:extLst>
      <p:ext uri="{BB962C8B-B14F-4D97-AF65-F5344CB8AC3E}">
        <p14:creationId xmlns:p14="http://schemas.microsoft.com/office/powerpoint/2010/main" val="143456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p:cNvPicPr>
          <p:nvPr/>
        </p:nvPicPr>
        <p:blipFill rotWithShape="1">
          <a:blip r:embed="rId3" cstate="emai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l="20124" t="20542" b="15434"/>
          <a:stretch/>
        </p:blipFill>
        <p:spPr>
          <a:xfrm>
            <a:off x="-10205" y="-2286"/>
            <a:ext cx="9164411" cy="5148072"/>
          </a:xfrm>
          <a:prstGeom prst="rect">
            <a:avLst/>
          </a:prstGeom>
        </p:spPr>
      </p:pic>
      <p:grpSp>
        <p:nvGrpSpPr>
          <p:cNvPr id="2" name="Group 1"/>
          <p:cNvGrpSpPr/>
          <p:nvPr/>
        </p:nvGrpSpPr>
        <p:grpSpPr>
          <a:xfrm>
            <a:off x="3674696" y="480298"/>
            <a:ext cx="2286000" cy="1565301"/>
            <a:chOff x="3674696" y="480297"/>
            <a:chExt cx="2286000" cy="1565301"/>
          </a:xfrm>
        </p:grpSpPr>
        <p:sp>
          <p:nvSpPr>
            <p:cNvPr id="16" name="Round Single Corner Rectangle 15"/>
            <p:cNvSpPr/>
            <p:nvPr/>
          </p:nvSpPr>
          <p:spPr>
            <a:xfrm>
              <a:off x="3674696" y="480297"/>
              <a:ext cx="2286000" cy="6400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nSpc>
                  <a:spcPct val="90000"/>
                </a:lnSpc>
              </a:pPr>
              <a:r>
                <a:rPr lang="en-US" sz="1600" b="1" dirty="0" smtClean="0">
                  <a:solidFill>
                    <a:prstClr val="white"/>
                  </a:solidFill>
                </a:rPr>
                <a:t>The technique</a:t>
              </a:r>
            </a:p>
            <a:p>
              <a:pPr lvl="0">
                <a:lnSpc>
                  <a:spcPct val="90000"/>
                </a:lnSpc>
              </a:pPr>
              <a:r>
                <a:rPr lang="en-US" sz="1100" dirty="0">
                  <a:solidFill>
                    <a:prstClr val="white"/>
                  </a:solidFill>
                </a:rPr>
                <a:t>The training that will help us excel in our initiatives</a:t>
              </a:r>
            </a:p>
          </p:txBody>
        </p:sp>
        <p:cxnSp>
          <p:nvCxnSpPr>
            <p:cNvPr id="23" name="Elbow Connector 22"/>
            <p:cNvCxnSpPr>
              <a:stCxn id="16" idx="2"/>
            </p:cNvCxnSpPr>
            <p:nvPr/>
          </p:nvCxnSpPr>
          <p:spPr>
            <a:xfrm rot="5400000">
              <a:off x="3935505" y="1163407"/>
              <a:ext cx="925234" cy="839148"/>
            </a:xfrm>
            <a:prstGeom prst="bentConnector3">
              <a:avLst>
                <a:gd name="adj1" fmla="val 74296"/>
              </a:avLst>
            </a:prstGeom>
            <a:ln w="28575" cmpd="sng">
              <a:solidFill>
                <a:schemeClr val="tx2">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3524411" y="2501012"/>
            <a:ext cx="2714653" cy="725595"/>
            <a:chOff x="3524409" y="2501012"/>
            <a:chExt cx="2714653" cy="725595"/>
          </a:xfrm>
        </p:grpSpPr>
        <p:sp>
          <p:nvSpPr>
            <p:cNvPr id="21" name="Round Single Corner Rectangle 20"/>
            <p:cNvSpPr/>
            <p:nvPr/>
          </p:nvSpPr>
          <p:spPr>
            <a:xfrm>
              <a:off x="3524409" y="2586540"/>
              <a:ext cx="2043754" cy="6400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lang="en-US" sz="1600" b="1" dirty="0">
                  <a:solidFill>
                    <a:schemeClr val="bg1"/>
                  </a:solidFill>
                  <a:cs typeface="HP Simplified" pitchFamily="34" charset="0"/>
                </a:rPr>
                <a:t>The track</a:t>
              </a:r>
            </a:p>
            <a:p>
              <a:pPr>
                <a:lnSpc>
                  <a:spcPct val="90000"/>
                </a:lnSpc>
              </a:pPr>
              <a:r>
                <a:rPr lang="en-US" sz="1100" dirty="0" smtClean="0">
                  <a:solidFill>
                    <a:prstClr val="white"/>
                  </a:solidFill>
                </a:rPr>
                <a:t>The initiatives that will help meet our objectives</a:t>
              </a:r>
              <a:endParaRPr lang="en-US" sz="1100" dirty="0">
                <a:solidFill>
                  <a:prstClr val="white"/>
                </a:solidFill>
              </a:endParaRPr>
            </a:p>
          </p:txBody>
        </p:sp>
        <p:cxnSp>
          <p:nvCxnSpPr>
            <p:cNvPr id="28" name="Elbow Connector 27"/>
            <p:cNvCxnSpPr>
              <a:endCxn id="21" idx="0"/>
            </p:cNvCxnSpPr>
            <p:nvPr/>
          </p:nvCxnSpPr>
          <p:spPr>
            <a:xfrm rot="10800000" flipV="1">
              <a:off x="4546286" y="2501012"/>
              <a:ext cx="1692776" cy="85528"/>
            </a:xfrm>
            <a:prstGeom prst="bentConnector2">
              <a:avLst/>
            </a:prstGeom>
            <a:ln w="28575" cmpd="sng">
              <a:solidFill>
                <a:schemeClr val="tx2">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6347699" y="1245337"/>
            <a:ext cx="2398595" cy="1006477"/>
            <a:chOff x="6347697" y="1245336"/>
            <a:chExt cx="2398595" cy="1006477"/>
          </a:xfrm>
        </p:grpSpPr>
        <p:sp>
          <p:nvSpPr>
            <p:cNvPr id="25" name="Round Single Corner Rectangle 24"/>
            <p:cNvSpPr/>
            <p:nvPr/>
          </p:nvSpPr>
          <p:spPr>
            <a:xfrm>
              <a:off x="6347697" y="1245336"/>
              <a:ext cx="2398595" cy="6400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r>
                <a:rPr lang="en-US" sz="1600" b="1" dirty="0">
                  <a:solidFill>
                    <a:schemeClr val="bg1"/>
                  </a:solidFill>
                  <a:cs typeface="HP Simplified" pitchFamily="34" charset="0"/>
                </a:rPr>
                <a:t>The </a:t>
              </a:r>
              <a:r>
                <a:rPr lang="en-US" sz="1600" b="1" dirty="0" smtClean="0">
                  <a:solidFill>
                    <a:schemeClr val="bg1"/>
                  </a:solidFill>
                  <a:cs typeface="HP Simplified" pitchFamily="34" charset="0"/>
                </a:rPr>
                <a:t>target</a:t>
              </a:r>
              <a:endParaRPr lang="en-US" sz="1600" b="1" dirty="0">
                <a:solidFill>
                  <a:schemeClr val="bg1"/>
                </a:solidFill>
                <a:cs typeface="HP Simplified" pitchFamily="34" charset="0"/>
              </a:endParaRPr>
            </a:p>
            <a:p>
              <a:pPr>
                <a:lnSpc>
                  <a:spcPct val="90000"/>
                </a:lnSpc>
              </a:pPr>
              <a:r>
                <a:rPr lang="en-US" sz="1100" dirty="0" smtClean="0">
                  <a:solidFill>
                    <a:prstClr val="white"/>
                  </a:solidFill>
                </a:rPr>
                <a:t>This year’s 3 key objectives</a:t>
              </a:r>
              <a:endParaRPr lang="en-US" sz="1100" dirty="0">
                <a:solidFill>
                  <a:prstClr val="white"/>
                </a:solidFill>
              </a:endParaRPr>
            </a:p>
          </p:txBody>
        </p:sp>
        <p:cxnSp>
          <p:nvCxnSpPr>
            <p:cNvPr id="38" name="Elbow Connector 37"/>
            <p:cNvCxnSpPr/>
            <p:nvPr/>
          </p:nvCxnSpPr>
          <p:spPr>
            <a:xfrm rot="10800000" flipV="1">
              <a:off x="7175105" y="1885240"/>
              <a:ext cx="484449" cy="366573"/>
            </a:xfrm>
            <a:prstGeom prst="bentConnector3">
              <a:avLst>
                <a:gd name="adj1" fmla="val -1351"/>
              </a:avLst>
            </a:prstGeom>
            <a:ln w="28575" cmpd="sng">
              <a:solidFill>
                <a:schemeClr val="tx2">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0029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40119"/>
            <a:ext cx="9144000" cy="39033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6731764189_e335de59be_o.jpg"/>
          <p:cNvPicPr>
            <a:picLocks noChangeAspect="1"/>
          </p:cNvPicPr>
          <p:nvPr/>
        </p:nvPicPr>
        <p:blipFill rotWithShape="1">
          <a:blip r:embed="rId3" cstate="screen">
            <a:extLst>
              <a:ext uri="{28A0092B-C50C-407E-A947-70E740481C1C}">
                <a14:useLocalDpi xmlns:a14="http://schemas.microsoft.com/office/drawing/2010/main"/>
              </a:ext>
            </a:extLst>
          </a:blip>
          <a:srcRect r="-8768"/>
          <a:stretch/>
        </p:blipFill>
        <p:spPr>
          <a:xfrm>
            <a:off x="2613812" y="0"/>
            <a:ext cx="4444928" cy="5143500"/>
          </a:xfrm>
          <a:prstGeom prst="rect">
            <a:avLst/>
          </a:prstGeom>
          <a:noFill/>
          <a:ln>
            <a:noFill/>
          </a:ln>
        </p:spPr>
      </p:pic>
      <p:pic>
        <p:nvPicPr>
          <p:cNvPr id="3" name="Picture 2" descr="7990604081_7f29506408_o.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45412" y="0"/>
            <a:ext cx="2898588" cy="5143500"/>
          </a:xfrm>
          <a:prstGeom prst="rect">
            <a:avLst/>
          </a:prstGeom>
        </p:spPr>
      </p:pic>
      <p:pic>
        <p:nvPicPr>
          <p:cNvPr id="4" name="Picture 3" descr="7474962104_85ef3e892a_o.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 y="0"/>
            <a:ext cx="3033059" cy="5143500"/>
          </a:xfrm>
          <a:prstGeom prst="rect">
            <a:avLst/>
          </a:prstGeom>
        </p:spPr>
      </p:pic>
      <p:sp>
        <p:nvSpPr>
          <p:cNvPr id="6" name="Rounded Rectangle 5"/>
          <p:cNvSpPr/>
          <p:nvPr/>
        </p:nvSpPr>
        <p:spPr>
          <a:xfrm>
            <a:off x="6780306" y="1822554"/>
            <a:ext cx="1828800" cy="588836"/>
          </a:xfrm>
          <a:prstGeom prst="roundRect">
            <a:avLst>
              <a:gd name="adj" fmla="val 14845"/>
            </a:avLst>
          </a:prstGeom>
          <a:solidFill>
            <a:schemeClr val="tx2">
              <a:alpha val="91000"/>
            </a:schemeClr>
          </a:solidFill>
        </p:spPr>
        <p:txBody>
          <a:bodyPr wrap="square">
            <a:spAutoFit/>
          </a:bodyPr>
          <a:lstStyle/>
          <a:p>
            <a:pPr algn="ctr">
              <a:lnSpc>
                <a:spcPct val="80000"/>
              </a:lnSpc>
            </a:pPr>
            <a:r>
              <a:rPr lang="en-US" sz="1200" b="1" dirty="0" smtClean="0">
                <a:solidFill>
                  <a:srgbClr val="FFFFFF"/>
                </a:solidFill>
              </a:rPr>
              <a:t>3. The Technique</a:t>
            </a:r>
          </a:p>
          <a:p>
            <a:pPr algn="ctr">
              <a:lnSpc>
                <a:spcPct val="80000"/>
              </a:lnSpc>
            </a:pPr>
            <a:r>
              <a:rPr lang="en-US" sz="1200" dirty="0" smtClean="0">
                <a:solidFill>
                  <a:srgbClr val="FFFFFF"/>
                </a:solidFill>
              </a:rPr>
              <a:t>We need to know how to get there better</a:t>
            </a:r>
            <a:endParaRPr lang="en-US" sz="1200" dirty="0">
              <a:solidFill>
                <a:srgbClr val="FFFFFF"/>
              </a:solidFill>
            </a:endParaRPr>
          </a:p>
        </p:txBody>
      </p:sp>
      <p:sp>
        <p:nvSpPr>
          <p:cNvPr id="7" name="Rounded Rectangle 6"/>
          <p:cNvSpPr/>
          <p:nvPr/>
        </p:nvSpPr>
        <p:spPr>
          <a:xfrm>
            <a:off x="602129" y="1822554"/>
            <a:ext cx="1828800" cy="588836"/>
          </a:xfrm>
          <a:prstGeom prst="roundRect">
            <a:avLst>
              <a:gd name="adj" fmla="val 14845"/>
            </a:avLst>
          </a:prstGeom>
          <a:solidFill>
            <a:schemeClr val="tx2">
              <a:alpha val="91000"/>
            </a:schemeClr>
          </a:solidFill>
        </p:spPr>
        <p:txBody>
          <a:bodyPr wrap="square">
            <a:spAutoFit/>
          </a:bodyPr>
          <a:lstStyle/>
          <a:p>
            <a:pPr algn="ctr">
              <a:lnSpc>
                <a:spcPct val="80000"/>
              </a:lnSpc>
            </a:pPr>
            <a:r>
              <a:rPr lang="en-US" sz="1200" b="1" dirty="0" smtClean="0">
                <a:solidFill>
                  <a:srgbClr val="FFFFFF"/>
                </a:solidFill>
              </a:rPr>
              <a:t>1. </a:t>
            </a:r>
            <a:r>
              <a:rPr lang="en-US" sz="1200" b="1" dirty="0">
                <a:solidFill>
                  <a:srgbClr val="FFFFFF"/>
                </a:solidFill>
              </a:rPr>
              <a:t>The Target</a:t>
            </a:r>
          </a:p>
          <a:p>
            <a:pPr algn="ctr">
              <a:lnSpc>
                <a:spcPct val="80000"/>
              </a:lnSpc>
            </a:pPr>
            <a:r>
              <a:rPr lang="en-US" sz="1200" dirty="0">
                <a:solidFill>
                  <a:srgbClr val="FFFFFF"/>
                </a:solidFill>
              </a:rPr>
              <a:t>We need to know where we’re aiming</a:t>
            </a:r>
          </a:p>
        </p:txBody>
      </p:sp>
      <p:sp>
        <p:nvSpPr>
          <p:cNvPr id="8" name="Rounded Rectangle 7"/>
          <p:cNvSpPr/>
          <p:nvPr/>
        </p:nvSpPr>
        <p:spPr>
          <a:xfrm>
            <a:off x="3800574" y="1822554"/>
            <a:ext cx="1828800" cy="588836"/>
          </a:xfrm>
          <a:prstGeom prst="roundRect">
            <a:avLst>
              <a:gd name="adj" fmla="val 14845"/>
            </a:avLst>
          </a:prstGeom>
          <a:solidFill>
            <a:schemeClr val="tx2">
              <a:alpha val="91000"/>
            </a:schemeClr>
          </a:solidFill>
        </p:spPr>
        <p:txBody>
          <a:bodyPr wrap="square">
            <a:spAutoFit/>
          </a:bodyPr>
          <a:lstStyle/>
          <a:p>
            <a:pPr algn="ctr">
              <a:lnSpc>
                <a:spcPct val="80000"/>
              </a:lnSpc>
            </a:pPr>
            <a:r>
              <a:rPr lang="en-US" sz="1200" b="1" dirty="0" smtClean="0">
                <a:solidFill>
                  <a:srgbClr val="FFFFFF"/>
                </a:solidFill>
              </a:rPr>
              <a:t>2. </a:t>
            </a:r>
            <a:r>
              <a:rPr lang="en-US" sz="1200" b="1" dirty="0">
                <a:solidFill>
                  <a:srgbClr val="FFFFFF"/>
                </a:solidFill>
              </a:rPr>
              <a:t>The Track</a:t>
            </a:r>
          </a:p>
          <a:p>
            <a:pPr algn="ctr">
              <a:lnSpc>
                <a:spcPct val="80000"/>
              </a:lnSpc>
            </a:pPr>
            <a:r>
              <a:rPr lang="en-US" sz="1200" dirty="0">
                <a:solidFill>
                  <a:srgbClr val="FFFFFF"/>
                </a:solidFill>
              </a:rPr>
              <a:t>We need consistency in what we’re </a:t>
            </a:r>
            <a:r>
              <a:rPr lang="en-US" sz="1200" dirty="0" smtClean="0">
                <a:solidFill>
                  <a:srgbClr val="FFFFFF"/>
                </a:solidFill>
              </a:rPr>
              <a:t>doing</a:t>
            </a:r>
            <a:endParaRPr lang="en-US" sz="1200" dirty="0">
              <a:solidFill>
                <a:srgbClr val="FFFFFF"/>
              </a:solidFill>
            </a:endParaRPr>
          </a:p>
        </p:txBody>
      </p:sp>
      <p:sp>
        <p:nvSpPr>
          <p:cNvPr id="30" name="Rectangle 29"/>
          <p:cNvSpPr/>
          <p:nvPr/>
        </p:nvSpPr>
        <p:spPr>
          <a:xfrm>
            <a:off x="296221" y="181228"/>
            <a:ext cx="2505109" cy="695575"/>
          </a:xfrm>
          <a:prstGeom prst="rect">
            <a:avLst/>
          </a:prstGeom>
        </p:spPr>
        <p:txBody>
          <a:bodyPr wrap="square">
            <a:spAutoFit/>
          </a:bodyPr>
          <a:lstStyle/>
          <a:p>
            <a:pPr defTabSz="430213">
              <a:lnSpc>
                <a:spcPct val="80000"/>
              </a:lnSpc>
              <a:spcAft>
                <a:spcPts val="400"/>
              </a:spcAft>
              <a:buSzPct val="100000"/>
            </a:pPr>
            <a:r>
              <a:rPr lang="en-US" sz="2400" b="1" dirty="0" smtClean="0">
                <a:solidFill>
                  <a:schemeClr val="bg1"/>
                </a:solidFill>
                <a:latin typeface="HP Simplified" pitchFamily="34" charset="0"/>
                <a:cs typeface="HP Simplified" pitchFamily="34" charset="0"/>
              </a:rPr>
              <a:t>Let’s think about it like this…</a:t>
            </a:r>
          </a:p>
        </p:txBody>
      </p:sp>
      <p:sp>
        <p:nvSpPr>
          <p:cNvPr id="15" name="Rectangle 14"/>
          <p:cNvSpPr/>
          <p:nvPr/>
        </p:nvSpPr>
        <p:spPr>
          <a:xfrm>
            <a:off x="3006762" y="0"/>
            <a:ext cx="112053"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147244" y="0"/>
            <a:ext cx="1120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945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l="3858" t="6272" r="2147" b="7210"/>
          <a:stretch/>
        </p:blipFill>
        <p:spPr>
          <a:xfrm>
            <a:off x="3503" y="0"/>
            <a:ext cx="9145109" cy="5143500"/>
          </a:xfrm>
          <a:prstGeom prst="rect">
            <a:avLst/>
          </a:prstGeom>
          <a:noFill/>
          <a:ln>
            <a:noFill/>
          </a:ln>
        </p:spPr>
      </p:pic>
      <p:sp>
        <p:nvSpPr>
          <p:cNvPr id="3" name="TextBox 2"/>
          <p:cNvSpPr txBox="1"/>
          <p:nvPr/>
        </p:nvSpPr>
        <p:spPr>
          <a:xfrm>
            <a:off x="3964788" y="1569144"/>
            <a:ext cx="4633884" cy="895630"/>
          </a:xfrm>
          <a:prstGeom prst="rect">
            <a:avLst/>
          </a:prstGeom>
          <a:noFill/>
        </p:spPr>
        <p:txBody>
          <a:bodyPr wrap="square" rtlCol="0">
            <a:spAutoFit/>
          </a:bodyPr>
          <a:lstStyle/>
          <a:p>
            <a:pPr marL="0" defTabSz="430213">
              <a:lnSpc>
                <a:spcPct val="70000"/>
              </a:lnSpc>
              <a:spcAft>
                <a:spcPts val="400"/>
              </a:spcAft>
              <a:buSzPct val="100000"/>
            </a:pPr>
            <a:r>
              <a:rPr lang="en-US" sz="3600" b="1" dirty="0" smtClean="0">
                <a:solidFill>
                  <a:schemeClr val="bg1"/>
                </a:solidFill>
                <a:latin typeface="HP Simplified" pitchFamily="34" charset="0"/>
                <a:cs typeface="HP Simplified" pitchFamily="34" charset="0"/>
              </a:rPr>
              <a:t>It’s time to move better—together</a:t>
            </a:r>
          </a:p>
        </p:txBody>
      </p:sp>
      <p:sp>
        <p:nvSpPr>
          <p:cNvPr id="4" name="TextBox 3"/>
          <p:cNvSpPr txBox="1"/>
          <p:nvPr/>
        </p:nvSpPr>
        <p:spPr>
          <a:xfrm>
            <a:off x="3895691" y="2904405"/>
            <a:ext cx="1698049" cy="271869"/>
          </a:xfrm>
          <a:prstGeom prst="rect">
            <a:avLst/>
          </a:prstGeom>
          <a:solidFill>
            <a:srgbClr val="F05332"/>
          </a:solidFill>
        </p:spPr>
        <p:txBody>
          <a:bodyPr wrap="square" rtlCol="0">
            <a:spAutoFit/>
          </a:bodyPr>
          <a:lstStyle/>
          <a:p>
            <a:pPr algn="ctr" defTabSz="430213">
              <a:lnSpc>
                <a:spcPct val="80000"/>
              </a:lnSpc>
              <a:spcAft>
                <a:spcPts val="400"/>
              </a:spcAft>
              <a:buSzPct val="100000"/>
            </a:pPr>
            <a:r>
              <a:rPr lang="en-US" sz="1400" b="1" dirty="0">
                <a:solidFill>
                  <a:srgbClr val="FFFFFF"/>
                </a:solidFill>
                <a:latin typeface="HP Simplified" pitchFamily="34" charset="0"/>
                <a:cs typeface="HP Simplified" pitchFamily="34" charset="0"/>
              </a:rPr>
              <a:t>The </a:t>
            </a:r>
            <a:r>
              <a:rPr lang="en-US" sz="1400" b="1" dirty="0" smtClean="0">
                <a:solidFill>
                  <a:srgbClr val="FFFFFF"/>
                </a:solidFill>
                <a:latin typeface="HP Simplified" pitchFamily="34" charset="0"/>
                <a:cs typeface="HP Simplified" pitchFamily="34" charset="0"/>
              </a:rPr>
              <a:t>technique</a:t>
            </a:r>
            <a:endParaRPr lang="en-US" sz="1400" b="1" dirty="0">
              <a:solidFill>
                <a:srgbClr val="FFFFFF"/>
              </a:solidFill>
              <a:latin typeface="HP Simplified" pitchFamily="34" charset="0"/>
              <a:cs typeface="HP Simplified" pitchFamily="34" charset="0"/>
            </a:endParaRPr>
          </a:p>
        </p:txBody>
      </p:sp>
      <p:sp>
        <p:nvSpPr>
          <p:cNvPr id="5" name="TextBox 4"/>
          <p:cNvSpPr txBox="1"/>
          <p:nvPr/>
        </p:nvSpPr>
        <p:spPr>
          <a:xfrm>
            <a:off x="6517139" y="709811"/>
            <a:ext cx="1506355" cy="271869"/>
          </a:xfrm>
          <a:prstGeom prst="rect">
            <a:avLst/>
          </a:prstGeom>
          <a:solidFill>
            <a:schemeClr val="accent2"/>
          </a:solidFill>
        </p:spPr>
        <p:txBody>
          <a:bodyPr wrap="square" rtlCol="0">
            <a:spAutoFit/>
          </a:bodyPr>
          <a:lstStyle/>
          <a:p>
            <a:pPr algn="ctr" defTabSz="430213">
              <a:lnSpc>
                <a:spcPct val="80000"/>
              </a:lnSpc>
              <a:spcAft>
                <a:spcPts val="400"/>
              </a:spcAft>
              <a:buSzPct val="100000"/>
            </a:pPr>
            <a:r>
              <a:rPr lang="en-US" sz="1400" b="1" dirty="0">
                <a:solidFill>
                  <a:srgbClr val="FFFFFF"/>
                </a:solidFill>
                <a:latin typeface="HP Simplified" pitchFamily="34" charset="0"/>
                <a:cs typeface="HP Simplified" pitchFamily="34" charset="0"/>
              </a:rPr>
              <a:t>The </a:t>
            </a:r>
            <a:r>
              <a:rPr lang="en-US" sz="1400" b="1" dirty="0" smtClean="0">
                <a:solidFill>
                  <a:srgbClr val="FFFFFF"/>
                </a:solidFill>
                <a:latin typeface="HP Simplified" pitchFamily="34" charset="0"/>
                <a:cs typeface="HP Simplified" pitchFamily="34" charset="0"/>
              </a:rPr>
              <a:t>target</a:t>
            </a:r>
            <a:endParaRPr lang="en-US" sz="1400" b="1" dirty="0">
              <a:solidFill>
                <a:srgbClr val="FFFFFF"/>
              </a:solidFill>
              <a:latin typeface="HP Simplified" pitchFamily="34" charset="0"/>
              <a:cs typeface="HP Simplified" pitchFamily="34" charset="0"/>
            </a:endParaRPr>
          </a:p>
        </p:txBody>
      </p:sp>
      <p:sp>
        <p:nvSpPr>
          <p:cNvPr id="6" name="TextBox 5"/>
          <p:cNvSpPr txBox="1"/>
          <p:nvPr/>
        </p:nvSpPr>
        <p:spPr>
          <a:xfrm>
            <a:off x="6233733" y="2904405"/>
            <a:ext cx="1349023" cy="271869"/>
          </a:xfrm>
          <a:prstGeom prst="rect">
            <a:avLst/>
          </a:prstGeom>
          <a:solidFill>
            <a:srgbClr val="F05332"/>
          </a:solidFill>
        </p:spPr>
        <p:txBody>
          <a:bodyPr wrap="square" rtlCol="0">
            <a:spAutoFit/>
          </a:bodyPr>
          <a:lstStyle/>
          <a:p>
            <a:pPr algn="ctr" defTabSz="430213">
              <a:lnSpc>
                <a:spcPct val="80000"/>
              </a:lnSpc>
              <a:spcAft>
                <a:spcPts val="400"/>
              </a:spcAft>
              <a:buSzPct val="100000"/>
            </a:pPr>
            <a:r>
              <a:rPr lang="en-US" sz="1400" b="1" dirty="0">
                <a:solidFill>
                  <a:srgbClr val="FFFFFF"/>
                </a:solidFill>
                <a:latin typeface="HP Simplified" pitchFamily="34" charset="0"/>
                <a:cs typeface="HP Simplified" pitchFamily="34" charset="0"/>
              </a:rPr>
              <a:t>The </a:t>
            </a:r>
            <a:r>
              <a:rPr lang="en-US" sz="1400" b="1" dirty="0" smtClean="0">
                <a:solidFill>
                  <a:srgbClr val="FFFFFF"/>
                </a:solidFill>
                <a:latin typeface="HP Simplified" pitchFamily="34" charset="0"/>
                <a:cs typeface="HP Simplified" pitchFamily="34" charset="0"/>
              </a:rPr>
              <a:t>track</a:t>
            </a:r>
            <a:endParaRPr lang="en-US" sz="1400" b="1" dirty="0">
              <a:solidFill>
                <a:srgbClr val="FFFFFF"/>
              </a:solidFill>
              <a:latin typeface="HP Simplified" pitchFamily="34" charset="0"/>
              <a:cs typeface="HP Simplified" pitchFamily="34" charset="0"/>
            </a:endParaRPr>
          </a:p>
        </p:txBody>
      </p:sp>
      <p:cxnSp>
        <p:nvCxnSpPr>
          <p:cNvPr id="13" name="Elbow Connector 12"/>
          <p:cNvCxnSpPr>
            <a:stCxn id="4" idx="0"/>
          </p:cNvCxnSpPr>
          <p:nvPr/>
        </p:nvCxnSpPr>
        <p:spPr>
          <a:xfrm rot="16200000" flipV="1">
            <a:off x="4251878" y="2411567"/>
            <a:ext cx="496544" cy="489132"/>
          </a:xfrm>
          <a:prstGeom prst="bentConnector3">
            <a:avLst/>
          </a:prstGeom>
          <a:ln w="28575" cmpd="sng">
            <a:solidFill>
              <a:srgbClr val="FFFFF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6" idx="0"/>
          </p:cNvCxnSpPr>
          <p:nvPr/>
        </p:nvCxnSpPr>
        <p:spPr>
          <a:xfrm rot="16200000" flipV="1">
            <a:off x="6496455" y="2492615"/>
            <a:ext cx="480052" cy="343528"/>
          </a:xfrm>
          <a:prstGeom prst="bentConnector3">
            <a:avLst>
              <a:gd name="adj1" fmla="val 50000"/>
            </a:avLst>
          </a:prstGeom>
          <a:ln w="28575" cmpd="sng">
            <a:solidFill>
              <a:srgbClr val="FFFFF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5400000" flipH="1" flipV="1">
            <a:off x="6673449" y="1002879"/>
            <a:ext cx="603588" cy="590143"/>
          </a:xfrm>
          <a:prstGeom prst="bentConnector3">
            <a:avLst>
              <a:gd name="adj1" fmla="val 50000"/>
            </a:avLst>
          </a:prstGeom>
          <a:ln w="28575" cmpd="sng">
            <a:solidFill>
              <a:srgbClr val="FFFFFF"/>
            </a:solidFill>
            <a:headEnd type="oval"/>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3377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3352" y="3125464"/>
            <a:ext cx="7222352" cy="2006703"/>
          </a:xfrm>
        </p:spPr>
        <p:txBody>
          <a:bodyPr/>
          <a:lstStyle/>
          <a:p>
            <a:pPr algn="r"/>
            <a:r>
              <a:rPr lang="en-US" sz="10000" dirty="0"/>
              <a:t>1</a:t>
            </a:r>
            <a:r>
              <a:rPr lang="en-US" sz="10000" dirty="0" smtClean="0"/>
              <a:t>|The target</a:t>
            </a:r>
            <a:endParaRPr lang="en-US" sz="10000" dirty="0"/>
          </a:p>
        </p:txBody>
      </p:sp>
    </p:spTree>
    <p:extLst>
      <p:ext uri="{BB962C8B-B14F-4D97-AF65-F5344CB8AC3E}">
        <p14:creationId xmlns:p14="http://schemas.microsoft.com/office/powerpoint/2010/main" val="11879186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9220303801_bfaed4721d_o.jpg"/>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0" y="0"/>
            <a:ext cx="9185118" cy="5143500"/>
          </a:xfrm>
          <a:prstGeom prst="rect">
            <a:avLst/>
          </a:prstGeom>
        </p:spPr>
      </p:pic>
      <p:sp>
        <p:nvSpPr>
          <p:cNvPr id="9" name="TextBox 8"/>
          <p:cNvSpPr txBox="1"/>
          <p:nvPr/>
        </p:nvSpPr>
        <p:spPr>
          <a:xfrm>
            <a:off x="503676" y="247816"/>
            <a:ext cx="4003783" cy="695575"/>
          </a:xfrm>
          <a:prstGeom prst="rect">
            <a:avLst/>
          </a:prstGeom>
          <a:solidFill>
            <a:srgbClr val="0096D6">
              <a:alpha val="71000"/>
            </a:srgbClr>
          </a:solidFill>
        </p:spPr>
        <p:txBody>
          <a:bodyPr wrap="square" rtlCol="0">
            <a:spAutoFit/>
          </a:bodyPr>
          <a:lstStyle/>
          <a:p>
            <a:pPr defTabSz="430213">
              <a:lnSpc>
                <a:spcPct val="80000"/>
              </a:lnSpc>
              <a:spcAft>
                <a:spcPts val="400"/>
              </a:spcAft>
              <a:buSzPct val="100000"/>
            </a:pPr>
            <a:r>
              <a:rPr lang="en-US" sz="2400" b="1" dirty="0" smtClean="0">
                <a:solidFill>
                  <a:srgbClr val="FFFFFF"/>
                </a:solidFill>
                <a:latin typeface="HP Simplified" pitchFamily="34" charset="0"/>
                <a:cs typeface="HP Simplified" pitchFamily="34" charset="0"/>
              </a:rPr>
              <a:t>If I throw 10 balls at you at once, you’ll probably catch 0.</a:t>
            </a:r>
            <a:endParaRPr lang="en-US" sz="2400" b="1" dirty="0">
              <a:solidFill>
                <a:srgbClr val="FFFFFF"/>
              </a:solidFill>
              <a:latin typeface="HP Simplified" pitchFamily="34" charset="0"/>
              <a:cs typeface="HP Simplified" pitchFamily="34" charset="0"/>
            </a:endParaRPr>
          </a:p>
        </p:txBody>
      </p:sp>
      <p:sp>
        <p:nvSpPr>
          <p:cNvPr id="4" name="Right Arrow 3"/>
          <p:cNvSpPr/>
          <p:nvPr/>
        </p:nvSpPr>
        <p:spPr>
          <a:xfrm rot="10800000">
            <a:off x="544244" y="2012626"/>
            <a:ext cx="4730738" cy="489109"/>
          </a:xfrm>
          <a:prstGeom prst="rightArrow">
            <a:avLst/>
          </a:prstGeom>
          <a:solidFill>
            <a:schemeClr val="bg1">
              <a:alpha val="80000"/>
            </a:schemeClr>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
        <p:nvSpPr>
          <p:cNvPr id="5" name="Right Arrow 4"/>
          <p:cNvSpPr/>
          <p:nvPr/>
        </p:nvSpPr>
        <p:spPr>
          <a:xfrm rot="11090597">
            <a:off x="1021462" y="2700101"/>
            <a:ext cx="5345192" cy="489109"/>
          </a:xfrm>
          <a:prstGeom prst="rightArrow">
            <a:avLst/>
          </a:prstGeom>
          <a:solidFill>
            <a:schemeClr val="bg1">
              <a:alpha val="80000"/>
            </a:schemeClr>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
        <p:nvSpPr>
          <p:cNvPr id="6" name="Right Arrow 5"/>
          <p:cNvSpPr/>
          <p:nvPr/>
        </p:nvSpPr>
        <p:spPr>
          <a:xfrm rot="11036848">
            <a:off x="629688" y="3361688"/>
            <a:ext cx="8633035" cy="489109"/>
          </a:xfrm>
          <a:prstGeom prst="rightArrow">
            <a:avLst/>
          </a:prstGeom>
          <a:solidFill>
            <a:schemeClr val="bg1">
              <a:alpha val="80000"/>
            </a:schemeClr>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
        <p:nvSpPr>
          <p:cNvPr id="7" name="Right Arrow 6"/>
          <p:cNvSpPr/>
          <p:nvPr/>
        </p:nvSpPr>
        <p:spPr>
          <a:xfrm rot="10800000">
            <a:off x="1074533" y="1606706"/>
            <a:ext cx="5371562" cy="489109"/>
          </a:xfrm>
          <a:prstGeom prst="rightArrow">
            <a:avLst/>
          </a:prstGeom>
          <a:solidFill>
            <a:schemeClr val="bg1">
              <a:alpha val="80000"/>
            </a:schemeClr>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Tree>
    <p:extLst>
      <p:ext uri="{BB962C8B-B14F-4D97-AF65-F5344CB8AC3E}">
        <p14:creationId xmlns:p14="http://schemas.microsoft.com/office/powerpoint/2010/main" val="4202672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537449298_81da686ce6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 y="-6440"/>
            <a:ext cx="9144001" cy="5149941"/>
          </a:xfrm>
          <a:prstGeom prst="rect">
            <a:avLst/>
          </a:prstGeom>
        </p:spPr>
      </p:pic>
      <p:sp>
        <p:nvSpPr>
          <p:cNvPr id="9" name="TextBox 8"/>
          <p:cNvSpPr txBox="1"/>
          <p:nvPr/>
        </p:nvSpPr>
        <p:spPr>
          <a:xfrm>
            <a:off x="228837" y="4136120"/>
            <a:ext cx="4577997" cy="695575"/>
          </a:xfrm>
          <a:prstGeom prst="rect">
            <a:avLst/>
          </a:prstGeom>
          <a:solidFill>
            <a:srgbClr val="0096D6">
              <a:alpha val="72000"/>
            </a:srgbClr>
          </a:solidFill>
        </p:spPr>
        <p:txBody>
          <a:bodyPr wrap="square" rtlCol="0">
            <a:spAutoFit/>
          </a:bodyPr>
          <a:lstStyle/>
          <a:p>
            <a:pPr defTabSz="430213">
              <a:lnSpc>
                <a:spcPct val="80000"/>
              </a:lnSpc>
              <a:spcAft>
                <a:spcPts val="400"/>
              </a:spcAft>
              <a:buSzPct val="100000"/>
            </a:pPr>
            <a:r>
              <a:rPr lang="en-US" sz="2400" b="1" dirty="0" smtClean="0">
                <a:solidFill>
                  <a:srgbClr val="FFFFFF"/>
                </a:solidFill>
                <a:latin typeface="HP Simplified" pitchFamily="34" charset="0"/>
                <a:cs typeface="HP Simplified" pitchFamily="34" charset="0"/>
              </a:rPr>
              <a:t>…but if </a:t>
            </a:r>
            <a:r>
              <a:rPr lang="en-US" sz="2400" b="1" dirty="0">
                <a:solidFill>
                  <a:srgbClr val="FFFFFF"/>
                </a:solidFill>
                <a:latin typeface="HP Simplified" pitchFamily="34" charset="0"/>
                <a:cs typeface="HP Simplified" pitchFamily="34" charset="0"/>
              </a:rPr>
              <a:t>I </a:t>
            </a:r>
            <a:r>
              <a:rPr lang="en-US" sz="2400" b="1" dirty="0" smtClean="0">
                <a:solidFill>
                  <a:srgbClr val="FFFFFF"/>
                </a:solidFill>
                <a:latin typeface="HP Simplified" pitchFamily="34" charset="0"/>
                <a:cs typeface="HP Simplified" pitchFamily="34" charset="0"/>
              </a:rPr>
              <a:t>throw you one </a:t>
            </a:r>
            <a:r>
              <a:rPr lang="en-US" sz="2400" b="1" dirty="0">
                <a:solidFill>
                  <a:srgbClr val="FFFFFF"/>
                </a:solidFill>
                <a:latin typeface="HP Simplified" pitchFamily="34" charset="0"/>
                <a:cs typeface="HP Simplified" pitchFamily="34" charset="0"/>
              </a:rPr>
              <a:t>ball really well, you can </a:t>
            </a:r>
            <a:r>
              <a:rPr lang="en-US" sz="2400" b="1" dirty="0" smtClean="0">
                <a:solidFill>
                  <a:srgbClr val="FFFFFF"/>
                </a:solidFill>
                <a:latin typeface="HP Simplified" pitchFamily="34" charset="0"/>
                <a:cs typeface="HP Simplified" pitchFamily="34" charset="0"/>
              </a:rPr>
              <a:t>catch it </a:t>
            </a:r>
            <a:r>
              <a:rPr lang="en-US" sz="2400" b="1" dirty="0">
                <a:solidFill>
                  <a:srgbClr val="FFFFFF"/>
                </a:solidFill>
                <a:latin typeface="HP Simplified" pitchFamily="34" charset="0"/>
                <a:cs typeface="HP Simplified" pitchFamily="34" charset="0"/>
              </a:rPr>
              <a:t>every time.</a:t>
            </a:r>
          </a:p>
        </p:txBody>
      </p:sp>
      <p:sp>
        <p:nvSpPr>
          <p:cNvPr id="5" name="Right Arrow 4"/>
          <p:cNvSpPr/>
          <p:nvPr/>
        </p:nvSpPr>
        <p:spPr>
          <a:xfrm rot="1421544">
            <a:off x="2467019" y="2596631"/>
            <a:ext cx="3274944" cy="489109"/>
          </a:xfrm>
          <a:prstGeom prst="rightArrow">
            <a:avLst/>
          </a:prstGeom>
          <a:solidFill>
            <a:srgbClr val="FFFFFF">
              <a:alpha val="80000"/>
            </a:srgbClr>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Tree>
    <p:extLst>
      <p:ext uri="{BB962C8B-B14F-4D97-AF65-F5344CB8AC3E}">
        <p14:creationId xmlns:p14="http://schemas.microsoft.com/office/powerpoint/2010/main" val="254198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4671058608_ba26a8ac19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Rectangle 5"/>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sp>
        <p:nvSpPr>
          <p:cNvPr id="2" name="Rectangle 1"/>
          <p:cNvSpPr/>
          <p:nvPr/>
        </p:nvSpPr>
        <p:spPr>
          <a:xfrm>
            <a:off x="5400577" y="2543487"/>
            <a:ext cx="3522760" cy="2468368"/>
          </a:xfrm>
          <a:prstGeom prst="rect">
            <a:avLst/>
          </a:prstGeom>
        </p:spPr>
        <p:txBody>
          <a:bodyPr wrap="square">
            <a:spAutoFit/>
          </a:bodyPr>
          <a:lstStyle/>
          <a:p>
            <a:pPr defTabSz="430213">
              <a:lnSpc>
                <a:spcPct val="80000"/>
              </a:lnSpc>
              <a:spcAft>
                <a:spcPts val="400"/>
              </a:spcAft>
              <a:buSzPct val="100000"/>
            </a:pPr>
            <a:r>
              <a:rPr lang="en-US" sz="2400" b="1" dirty="0" smtClean="0">
                <a:solidFill>
                  <a:schemeClr val="bg1"/>
                </a:solidFill>
                <a:latin typeface="HP Simplified" pitchFamily="34" charset="0"/>
                <a:cs typeface="HP Simplified" pitchFamily="34" charset="0"/>
              </a:rPr>
              <a:t>Automotive brands </a:t>
            </a:r>
            <a:r>
              <a:rPr lang="en-US" sz="2400" b="1" dirty="0">
                <a:solidFill>
                  <a:schemeClr val="bg1"/>
                </a:solidFill>
                <a:latin typeface="HP Simplified" pitchFamily="34" charset="0"/>
                <a:cs typeface="HP Simplified" pitchFamily="34" charset="0"/>
              </a:rPr>
              <a:t>have a history of sharing information across dealerships—VINs, names, history—so they always know what you need before you need </a:t>
            </a:r>
            <a:r>
              <a:rPr lang="en-US" sz="2400" b="1" dirty="0" smtClean="0">
                <a:solidFill>
                  <a:schemeClr val="bg1"/>
                </a:solidFill>
                <a:latin typeface="HP Simplified" pitchFamily="34" charset="0"/>
                <a:cs typeface="HP Simplified" pitchFamily="34" charset="0"/>
              </a:rPr>
              <a:t>it—and what you don’t.</a:t>
            </a:r>
            <a:endParaRPr lang="en-US" sz="2400" b="1" dirty="0">
              <a:solidFill>
                <a:schemeClr val="bg1"/>
              </a:solidFill>
              <a:latin typeface="HP Simplified" pitchFamily="34" charset="0"/>
              <a:cs typeface="HP Simplified" pitchFamily="34" charset="0"/>
            </a:endParaRPr>
          </a:p>
        </p:txBody>
      </p:sp>
      <p:pic>
        <p:nvPicPr>
          <p:cNvPr id="3" name="Picture 2" descr="Automotive_RGB_white_N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9062" y="1411959"/>
            <a:ext cx="1581551" cy="732914"/>
          </a:xfrm>
          <a:prstGeom prst="rect">
            <a:avLst/>
          </a:prstGeom>
        </p:spPr>
      </p:pic>
      <p:sp>
        <p:nvSpPr>
          <p:cNvPr id="4" name="TextBox 3"/>
          <p:cNvSpPr txBox="1"/>
          <p:nvPr/>
        </p:nvSpPr>
        <p:spPr>
          <a:xfrm>
            <a:off x="6040627" y="2116520"/>
            <a:ext cx="2258425" cy="338554"/>
          </a:xfrm>
          <a:prstGeom prst="rect">
            <a:avLst/>
          </a:prstGeom>
          <a:noFill/>
        </p:spPr>
        <p:txBody>
          <a:bodyPr wrap="none" rtlCol="0">
            <a:spAutoFit/>
          </a:bodyPr>
          <a:lstStyle/>
          <a:p>
            <a:pPr marL="0" algn="ctr" defTabSz="430213">
              <a:spcAft>
                <a:spcPts val="400"/>
              </a:spcAft>
              <a:buSzPct val="100000"/>
            </a:pPr>
            <a:r>
              <a:rPr lang="en-US" sz="1600" dirty="0" smtClean="0">
                <a:solidFill>
                  <a:srgbClr val="FFFFFF"/>
                </a:solidFill>
                <a:latin typeface="HP Simplified" pitchFamily="34" charset="0"/>
                <a:cs typeface="HP Simplified" pitchFamily="34" charset="0"/>
              </a:rPr>
              <a:t>The automotive industry</a:t>
            </a:r>
          </a:p>
        </p:txBody>
      </p:sp>
    </p:spTree>
    <p:extLst>
      <p:ext uri="{BB962C8B-B14F-4D97-AF65-F5344CB8AC3E}">
        <p14:creationId xmlns:p14="http://schemas.microsoft.com/office/powerpoint/2010/main" val="2336581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409829088_751749fa2c_o.jpg"/>
          <p:cNvPicPr>
            <a:picLocks noChangeAspect="1"/>
          </p:cNvPicPr>
          <p:nvPr/>
        </p:nvPicPr>
        <p:blipFill>
          <a:blip r:embed="rId3" cstate="emai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sp>
        <p:nvSpPr>
          <p:cNvPr id="4" name="Rectangle 3"/>
          <p:cNvSpPr/>
          <p:nvPr/>
        </p:nvSpPr>
        <p:spPr>
          <a:xfrm>
            <a:off x="5428487" y="2610136"/>
            <a:ext cx="3600384" cy="1787156"/>
          </a:xfrm>
          <a:prstGeom prst="rect">
            <a:avLst/>
          </a:prstGeom>
        </p:spPr>
        <p:txBody>
          <a:bodyPr wrap="square">
            <a:spAutoFit/>
          </a:bodyPr>
          <a:lstStyle/>
          <a:p>
            <a:pPr defTabSz="430213">
              <a:lnSpc>
                <a:spcPct val="80000"/>
              </a:lnSpc>
              <a:spcAft>
                <a:spcPts val="400"/>
              </a:spcAft>
              <a:buSzPct val="100000"/>
            </a:pPr>
            <a:r>
              <a:rPr lang="en-US" sz="2400" b="1" dirty="0" smtClean="0">
                <a:solidFill>
                  <a:schemeClr val="bg1"/>
                </a:solidFill>
                <a:latin typeface="HP Simplified" pitchFamily="34" charset="0"/>
                <a:cs typeface="HP Simplified" pitchFamily="34" charset="0"/>
              </a:rPr>
              <a:t>Why do they do it? </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To give dealers focus</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To prioritize objectives</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To elevate brand</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To help ALL dealers</a:t>
            </a:r>
            <a:endParaRPr lang="en-US" sz="2400" b="1" dirty="0">
              <a:solidFill>
                <a:schemeClr val="bg1"/>
              </a:solidFill>
              <a:latin typeface="HP Simplified" pitchFamily="34" charset="0"/>
              <a:cs typeface="HP Simplified" pitchFamily="34" charset="0"/>
            </a:endParaRPr>
          </a:p>
        </p:txBody>
      </p:sp>
      <p:pic>
        <p:nvPicPr>
          <p:cNvPr id="9" name="Picture 8" descr="Automotive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9062" y="1411959"/>
            <a:ext cx="1581551" cy="732914"/>
          </a:xfrm>
          <a:prstGeom prst="rect">
            <a:avLst/>
          </a:prstGeom>
        </p:spPr>
      </p:pic>
      <p:sp>
        <p:nvSpPr>
          <p:cNvPr id="10" name="TextBox 9"/>
          <p:cNvSpPr txBox="1"/>
          <p:nvPr/>
        </p:nvSpPr>
        <p:spPr>
          <a:xfrm>
            <a:off x="6040627" y="2116520"/>
            <a:ext cx="2258425" cy="338554"/>
          </a:xfrm>
          <a:prstGeom prst="rect">
            <a:avLst/>
          </a:prstGeom>
          <a:noFill/>
        </p:spPr>
        <p:txBody>
          <a:bodyPr wrap="none" rtlCol="0">
            <a:spAutoFit/>
          </a:bodyPr>
          <a:lstStyle/>
          <a:p>
            <a:pPr marL="0" algn="ctr" defTabSz="430213">
              <a:spcAft>
                <a:spcPts val="400"/>
              </a:spcAft>
              <a:buSzPct val="100000"/>
            </a:pPr>
            <a:r>
              <a:rPr lang="en-US" sz="1600" dirty="0" smtClean="0">
                <a:solidFill>
                  <a:srgbClr val="FFFFFF"/>
                </a:solidFill>
                <a:latin typeface="HP Simplified" pitchFamily="34" charset="0"/>
                <a:cs typeface="HP Simplified" pitchFamily="34" charset="0"/>
              </a:rPr>
              <a:t>The automotive industry</a:t>
            </a:r>
          </a:p>
        </p:txBody>
      </p:sp>
    </p:spTree>
    <p:extLst>
      <p:ext uri="{BB962C8B-B14F-4D97-AF65-F5344CB8AC3E}">
        <p14:creationId xmlns:p14="http://schemas.microsoft.com/office/powerpoint/2010/main" val="30096720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3352" y="3125464"/>
            <a:ext cx="7222352" cy="2006703"/>
          </a:xfrm>
        </p:spPr>
        <p:txBody>
          <a:bodyPr/>
          <a:lstStyle/>
          <a:p>
            <a:pPr algn="r"/>
            <a:r>
              <a:rPr lang="en-US" sz="10000" dirty="0" smtClean="0"/>
              <a:t>2|The track</a:t>
            </a:r>
            <a:endParaRPr lang="en-US" sz="10000" dirty="0"/>
          </a:p>
        </p:txBody>
      </p:sp>
    </p:spTree>
    <p:extLst>
      <p:ext uri="{BB962C8B-B14F-4D97-AF65-F5344CB8AC3E}">
        <p14:creationId xmlns:p14="http://schemas.microsoft.com/office/powerpoint/2010/main" val="28324423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y-spo_air_capoy14.jpg"/>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TextBox 10"/>
          <p:cNvSpPr txBox="1"/>
          <p:nvPr/>
        </p:nvSpPr>
        <p:spPr>
          <a:xfrm>
            <a:off x="226504" y="161693"/>
            <a:ext cx="5399275" cy="991041"/>
          </a:xfrm>
          <a:prstGeom prst="rect">
            <a:avLst/>
          </a:prstGeom>
          <a:noFill/>
        </p:spPr>
        <p:txBody>
          <a:bodyPr wrap="square" rtlCol="0">
            <a:spAutoFit/>
          </a:bodyPr>
          <a:lstStyle/>
          <a:p>
            <a:pPr>
              <a:lnSpc>
                <a:spcPct val="80000"/>
              </a:lnSpc>
            </a:pPr>
            <a:r>
              <a:rPr lang="en-US" sz="2400" b="1" dirty="0" smtClean="0">
                <a:solidFill>
                  <a:srgbClr val="FFFFFF"/>
                </a:solidFill>
                <a:latin typeface="HP Simplified" pitchFamily="34" charset="0"/>
                <a:cs typeface="HP Simplified" pitchFamily="34" charset="0"/>
              </a:rPr>
              <a:t>This is the </a:t>
            </a:r>
            <a:r>
              <a:rPr lang="en-US" sz="2400" b="1" dirty="0">
                <a:solidFill>
                  <a:srgbClr val="FFFFFF"/>
                </a:solidFill>
                <a:latin typeface="HP Simplified" pitchFamily="34" charset="0"/>
                <a:cs typeface="HP Simplified" pitchFamily="34" charset="0"/>
              </a:rPr>
              <a:t>start of something </a:t>
            </a:r>
            <a:r>
              <a:rPr lang="en-US" sz="2400" b="1" dirty="0" smtClean="0">
                <a:solidFill>
                  <a:srgbClr val="FFFFFF"/>
                </a:solidFill>
                <a:latin typeface="HP Simplified" pitchFamily="34" charset="0"/>
                <a:cs typeface="HP Simplified" pitchFamily="34" charset="0"/>
              </a:rPr>
              <a:t>amazing. </a:t>
            </a:r>
            <a:r>
              <a:rPr lang="en-US" sz="2400" dirty="0" smtClean="0">
                <a:solidFill>
                  <a:srgbClr val="FFFFFF"/>
                </a:solidFill>
              </a:rPr>
              <a:t>It’s time for all of us—</a:t>
            </a:r>
            <a:r>
              <a:rPr lang="en-US" sz="2400" b="1" dirty="0" smtClean="0">
                <a:solidFill>
                  <a:srgbClr val="FFFFFF"/>
                </a:solidFill>
              </a:rPr>
              <a:t>together</a:t>
            </a:r>
            <a:r>
              <a:rPr lang="en-US" sz="2400" dirty="0" smtClean="0">
                <a:solidFill>
                  <a:srgbClr val="FFFFFF"/>
                </a:solidFill>
              </a:rPr>
              <a:t>—to move from good to exceptional.</a:t>
            </a:r>
            <a:endParaRPr lang="en-US" sz="2400" b="1" dirty="0">
              <a:solidFill>
                <a:srgbClr val="FFFFFF"/>
              </a:solidFill>
            </a:endParaRPr>
          </a:p>
        </p:txBody>
      </p:sp>
    </p:spTree>
    <p:extLst>
      <p:ext uri="{BB962C8B-B14F-4D97-AF65-F5344CB8AC3E}">
        <p14:creationId xmlns:p14="http://schemas.microsoft.com/office/powerpoint/2010/main" val="658560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p:cNvSpPr/>
          <p:nvPr/>
        </p:nvSpPr>
        <p:spPr>
          <a:xfrm>
            <a:off x="1123133" y="3243235"/>
            <a:ext cx="7686311" cy="695575"/>
          </a:xfrm>
          <a:prstGeom prst="rect">
            <a:avLst/>
          </a:prstGeom>
          <a:solidFill>
            <a:srgbClr val="0096D6">
              <a:alpha val="74000"/>
            </a:srgbClr>
          </a:solidFill>
        </p:spPr>
        <p:txBody>
          <a:bodyPr wrap="square">
            <a:spAutoFit/>
          </a:bodyPr>
          <a:lstStyle/>
          <a:p>
            <a:pPr defTabSz="430213">
              <a:lnSpc>
                <a:spcPct val="80000"/>
              </a:lnSpc>
              <a:spcAft>
                <a:spcPts val="400"/>
              </a:spcAft>
              <a:buSzPct val="100000"/>
            </a:pPr>
            <a:r>
              <a:rPr lang="en-US" sz="2400" b="1" dirty="0">
                <a:solidFill>
                  <a:schemeClr val="bg1"/>
                </a:solidFill>
                <a:latin typeface="HP Simplified" pitchFamily="34" charset="0"/>
                <a:cs typeface="HP Simplified" pitchFamily="34" charset="0"/>
              </a:rPr>
              <a:t>Have you ever wondered why </a:t>
            </a:r>
            <a:r>
              <a:rPr lang="en-US" sz="2400" b="1" dirty="0" smtClean="0">
                <a:solidFill>
                  <a:schemeClr val="bg1"/>
                </a:solidFill>
                <a:latin typeface="HP Simplified" pitchFamily="34" charset="0"/>
                <a:cs typeface="HP Simplified" pitchFamily="34" charset="0"/>
              </a:rPr>
              <a:t>race cars</a:t>
            </a:r>
            <a:r>
              <a:rPr lang="en-US" sz="2400" b="1" dirty="0">
                <a:solidFill>
                  <a:schemeClr val="bg1"/>
                </a:solidFill>
                <a:latin typeface="HP Simplified" pitchFamily="34" charset="0"/>
                <a:cs typeface="HP Simplified" pitchFamily="34" charset="0"/>
              </a:rPr>
              <a:t>, </a:t>
            </a:r>
            <a:r>
              <a:rPr lang="en-US" sz="2400" b="1" dirty="0" smtClean="0">
                <a:solidFill>
                  <a:schemeClr val="bg1"/>
                </a:solidFill>
                <a:latin typeface="HP Simplified" pitchFamily="34" charset="0"/>
                <a:cs typeface="HP Simplified" pitchFamily="34" charset="0"/>
              </a:rPr>
              <a:t>migrating geese</a:t>
            </a:r>
            <a:r>
              <a:rPr lang="en-US" sz="2400" b="1" dirty="0">
                <a:solidFill>
                  <a:schemeClr val="bg1"/>
                </a:solidFill>
                <a:latin typeface="HP Simplified" pitchFamily="34" charset="0"/>
                <a:cs typeface="HP Simplified" pitchFamily="34" charset="0"/>
              </a:rPr>
              <a:t>, or </a:t>
            </a:r>
            <a:r>
              <a:rPr lang="en-US" sz="2400" b="1" dirty="0" smtClean="0">
                <a:solidFill>
                  <a:schemeClr val="bg1"/>
                </a:solidFill>
                <a:latin typeface="HP Simplified" pitchFamily="34" charset="0"/>
                <a:cs typeface="HP Simplified" pitchFamily="34" charset="0"/>
              </a:rPr>
              <a:t>bicyclists </a:t>
            </a:r>
            <a:r>
              <a:rPr lang="en-US" sz="2400" b="1" dirty="0">
                <a:solidFill>
                  <a:schemeClr val="bg1"/>
                </a:solidFill>
                <a:latin typeface="HP Simplified" pitchFamily="34" charset="0"/>
                <a:cs typeface="HP Simplified" pitchFamily="34" charset="0"/>
              </a:rPr>
              <a:t>closely </a:t>
            </a:r>
            <a:r>
              <a:rPr lang="en-US" sz="2400" b="1" dirty="0" smtClean="0">
                <a:solidFill>
                  <a:schemeClr val="bg1"/>
                </a:solidFill>
                <a:latin typeface="HP Simplified" pitchFamily="34" charset="0"/>
                <a:cs typeface="HP Simplified" pitchFamily="34" charset="0"/>
              </a:rPr>
              <a:t>follow </a:t>
            </a:r>
            <a:r>
              <a:rPr lang="en-US" sz="2400" b="1" dirty="0">
                <a:solidFill>
                  <a:schemeClr val="bg1"/>
                </a:solidFill>
                <a:latin typeface="HP Simplified" pitchFamily="34" charset="0"/>
                <a:cs typeface="HP Simplified" pitchFamily="34" charset="0"/>
              </a:rPr>
              <a:t>behind each other? </a:t>
            </a:r>
          </a:p>
        </p:txBody>
      </p:sp>
      <p:sp>
        <p:nvSpPr>
          <p:cNvPr id="5" name="TextBox 4"/>
          <p:cNvSpPr txBox="1"/>
          <p:nvPr/>
        </p:nvSpPr>
        <p:spPr>
          <a:xfrm>
            <a:off x="412549" y="1274892"/>
            <a:ext cx="8171434" cy="400110"/>
          </a:xfrm>
          <a:prstGeom prst="rect">
            <a:avLst/>
          </a:prstGeom>
          <a:noFill/>
        </p:spPr>
        <p:txBody>
          <a:bodyPr wrap="square" rtlCol="0">
            <a:spAutoFit/>
          </a:bodyPr>
          <a:lstStyle/>
          <a:p>
            <a:pPr defTabSz="430213">
              <a:lnSpc>
                <a:spcPct val="80000"/>
              </a:lnSpc>
              <a:spcAft>
                <a:spcPts val="400"/>
              </a:spcAft>
              <a:buSzPct val="100000"/>
            </a:pPr>
            <a:endParaRPr lang="en-US" sz="2400" dirty="0">
              <a:solidFill>
                <a:schemeClr val="bg1"/>
              </a:solidFill>
              <a:latin typeface="HP Simplified" pitchFamily="34" charset="0"/>
              <a:cs typeface="HP Simplified" pitchFamily="34" charset="0"/>
            </a:endParaRPr>
          </a:p>
        </p:txBody>
      </p:sp>
    </p:spTree>
    <p:extLst>
      <p:ext uri="{BB962C8B-B14F-4D97-AF65-F5344CB8AC3E}">
        <p14:creationId xmlns:p14="http://schemas.microsoft.com/office/powerpoint/2010/main" val="17498592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3568407669_a09584762e_o.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a:xfrm>
            <a:off x="4939129" y="1655818"/>
            <a:ext cx="3109264" cy="746871"/>
          </a:xfrm>
          <a:prstGeom prst="rect">
            <a:avLst/>
          </a:prstGeom>
          <a:solidFill>
            <a:schemeClr val="tx2">
              <a:alpha val="80000"/>
            </a:schemeClr>
          </a:solidFill>
        </p:spPr>
        <p:txBody>
          <a:bodyPr wrap="square">
            <a:spAutoFit/>
          </a:bodyPr>
          <a:lstStyle/>
          <a:p>
            <a:pPr defTabSz="430213">
              <a:lnSpc>
                <a:spcPct val="80000"/>
              </a:lnSpc>
              <a:spcAft>
                <a:spcPts val="400"/>
              </a:spcAft>
              <a:buSzPct val="100000"/>
            </a:pPr>
            <a:r>
              <a:rPr lang="en-US" sz="2400" b="1" dirty="0" smtClean="0">
                <a:solidFill>
                  <a:schemeClr val="bg1"/>
                </a:solidFill>
                <a:latin typeface="HP Simplified" pitchFamily="34" charset="0"/>
                <a:cs typeface="HP Simplified" pitchFamily="34" charset="0"/>
              </a:rPr>
              <a:t>Consistency + path</a:t>
            </a:r>
          </a:p>
          <a:p>
            <a:pPr defTabSz="430213">
              <a:lnSpc>
                <a:spcPct val="80000"/>
              </a:lnSpc>
              <a:spcAft>
                <a:spcPts val="400"/>
              </a:spcAft>
              <a:buSzPct val="100000"/>
            </a:pPr>
            <a:r>
              <a:rPr lang="en-US" sz="2400" b="1" dirty="0" smtClean="0">
                <a:solidFill>
                  <a:schemeClr val="bg1"/>
                </a:solidFill>
                <a:latin typeface="HP Simplified" pitchFamily="34" charset="0"/>
                <a:cs typeface="HP Simplified" pitchFamily="34" charset="0"/>
              </a:rPr>
              <a:t>= easier for everyone</a:t>
            </a:r>
            <a:endParaRPr lang="en-US" sz="2400" b="1" dirty="0">
              <a:solidFill>
                <a:schemeClr val="bg1"/>
              </a:solidFill>
              <a:latin typeface="HP Simplified" pitchFamily="34" charset="0"/>
              <a:cs typeface="HP Simplified" pitchFamily="34" charset="0"/>
            </a:endParaRPr>
          </a:p>
        </p:txBody>
      </p:sp>
      <p:sp>
        <p:nvSpPr>
          <p:cNvPr id="2" name="Trapezoid 1"/>
          <p:cNvSpPr/>
          <p:nvPr/>
        </p:nvSpPr>
        <p:spPr>
          <a:xfrm rot="4368429">
            <a:off x="4568025" y="2610302"/>
            <a:ext cx="1458998" cy="1807377"/>
          </a:xfrm>
          <a:prstGeom prst="trapezoid">
            <a:avLst>
              <a:gd name="adj" fmla="val 22051"/>
            </a:avLst>
          </a:prstGeom>
          <a:solidFill>
            <a:schemeClr val="bg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21083309">
            <a:off x="4196554" y="2767567"/>
            <a:ext cx="1957761" cy="489109"/>
          </a:xfrm>
          <a:prstGeom prst="rightArrow">
            <a:avLst/>
          </a:prstGeom>
          <a:solidFill>
            <a:srgbClr val="FFFFFF"/>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
        <p:nvSpPr>
          <p:cNvPr id="9" name="Right Arrow 8"/>
          <p:cNvSpPr/>
          <p:nvPr/>
        </p:nvSpPr>
        <p:spPr>
          <a:xfrm rot="9612016">
            <a:off x="5349896" y="3110569"/>
            <a:ext cx="832488" cy="489109"/>
          </a:xfrm>
          <a:prstGeom prst="rightArrow">
            <a:avLst/>
          </a:prstGeom>
          <a:solidFill>
            <a:srgbClr val="FFFFFF"/>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
        <p:nvSpPr>
          <p:cNvPr id="11" name="Right Arrow 10"/>
          <p:cNvSpPr/>
          <p:nvPr/>
        </p:nvSpPr>
        <p:spPr>
          <a:xfrm rot="20148311">
            <a:off x="4528166" y="3730420"/>
            <a:ext cx="1904475" cy="489109"/>
          </a:xfrm>
          <a:prstGeom prst="rightArrow">
            <a:avLst/>
          </a:prstGeom>
          <a:solidFill>
            <a:srgbClr val="FFFFFF"/>
          </a:solidFill>
        </p:spPr>
        <p:txBody>
          <a:bodyPr wrap="square">
            <a:spAutoFit/>
          </a:bodyPr>
          <a:lstStyle/>
          <a:p>
            <a:pPr defTabSz="430213">
              <a:lnSpc>
                <a:spcPct val="80000"/>
              </a:lnSpc>
              <a:spcAft>
                <a:spcPts val="400"/>
              </a:spcAft>
              <a:buSzPct val="100000"/>
            </a:pPr>
            <a:endParaRPr lang="en-US" sz="1200" b="1" dirty="0">
              <a:solidFill>
                <a:schemeClr val="bg1"/>
              </a:solidFill>
              <a:latin typeface="HP Simplified" pitchFamily="34" charset="0"/>
              <a:cs typeface="HP Simplified" pitchFamily="34" charset="0"/>
            </a:endParaRPr>
          </a:p>
        </p:txBody>
      </p:sp>
    </p:spTree>
    <p:extLst>
      <p:ext uri="{BB962C8B-B14F-4D97-AF65-F5344CB8AC3E}">
        <p14:creationId xmlns:p14="http://schemas.microsoft.com/office/powerpoint/2010/main" val="1950743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9144002" cy="5143500"/>
          </a:xfrm>
          <a:prstGeom prst="rect">
            <a:avLst/>
          </a:prstGeom>
        </p:spPr>
      </p:pic>
      <p:sp>
        <p:nvSpPr>
          <p:cNvPr id="8" name="Rectangle 7"/>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pic>
        <p:nvPicPr>
          <p:cNvPr id="7" name="Picture 6" descr="Untitled-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66651" y="1060804"/>
            <a:ext cx="3211756" cy="1001384"/>
          </a:xfrm>
          <a:prstGeom prst="rect">
            <a:avLst/>
          </a:prstGeom>
        </p:spPr>
      </p:pic>
      <p:sp>
        <p:nvSpPr>
          <p:cNvPr id="10" name="Rectangle 9"/>
          <p:cNvSpPr/>
          <p:nvPr/>
        </p:nvSpPr>
        <p:spPr>
          <a:xfrm>
            <a:off x="5314231" y="2356065"/>
            <a:ext cx="3686730" cy="1581971"/>
          </a:xfrm>
          <a:prstGeom prst="rect">
            <a:avLst/>
          </a:prstGeom>
        </p:spPr>
        <p:txBody>
          <a:bodyPr wrap="square">
            <a:spAutoFit/>
          </a:bodyPr>
          <a:lstStyle/>
          <a:p>
            <a:pPr defTabSz="430213">
              <a:lnSpc>
                <a:spcPct val="80000"/>
              </a:lnSpc>
              <a:spcAft>
                <a:spcPts val="400"/>
              </a:spcAft>
              <a:buSzPct val="100000"/>
            </a:pPr>
            <a:r>
              <a:rPr lang="en-US" sz="2400" b="1" dirty="0">
                <a:solidFill>
                  <a:schemeClr val="bg1"/>
                </a:solidFill>
                <a:latin typeface="HP Simplified" pitchFamily="34" charset="0"/>
                <a:cs typeface="HP Simplified" pitchFamily="34" charset="0"/>
              </a:rPr>
              <a:t>Coke </a:t>
            </a:r>
            <a:r>
              <a:rPr lang="en-US" sz="2400" b="1" dirty="0" smtClean="0">
                <a:solidFill>
                  <a:schemeClr val="bg1"/>
                </a:solidFill>
                <a:latin typeface="HP Simplified" pitchFamily="34" charset="0"/>
                <a:cs typeface="HP Simplified" pitchFamily="34" charset="0"/>
              </a:rPr>
              <a:t>merchandisers </a:t>
            </a:r>
            <a:r>
              <a:rPr lang="en-US" sz="2400" b="1" dirty="0">
                <a:solidFill>
                  <a:schemeClr val="bg1"/>
                </a:solidFill>
                <a:latin typeface="HP Simplified" pitchFamily="34" charset="0"/>
                <a:cs typeface="HP Simplified" pitchFamily="34" charset="0"/>
              </a:rPr>
              <a:t>line up outside </a:t>
            </a:r>
            <a:r>
              <a:rPr lang="en-US" sz="2400" b="1" dirty="0" smtClean="0">
                <a:solidFill>
                  <a:schemeClr val="bg1"/>
                </a:solidFill>
                <a:latin typeface="HP Simplified" pitchFamily="34" charset="0"/>
                <a:cs typeface="HP Simplified" pitchFamily="34" charset="0"/>
              </a:rPr>
              <a:t>retail stores </a:t>
            </a:r>
            <a:r>
              <a:rPr lang="en-US" sz="2400" b="1" dirty="0">
                <a:solidFill>
                  <a:schemeClr val="bg1"/>
                </a:solidFill>
                <a:latin typeface="HP Simplified" pitchFamily="34" charset="0"/>
                <a:cs typeface="HP Simplified" pitchFamily="34" charset="0"/>
              </a:rPr>
              <a:t>at 5am to get in and ensure displays are correct before open.</a:t>
            </a:r>
          </a:p>
        </p:txBody>
      </p:sp>
      <p:pic>
        <p:nvPicPr>
          <p:cNvPr id="11" name="Picture 10" descr="Worker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42445" y="3997428"/>
            <a:ext cx="366643" cy="914400"/>
          </a:xfrm>
          <a:prstGeom prst="rect">
            <a:avLst/>
          </a:prstGeom>
        </p:spPr>
      </p:pic>
      <p:pic>
        <p:nvPicPr>
          <p:cNvPr id="12" name="Picture 11" descr="Worker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4870" y="3997428"/>
            <a:ext cx="366643" cy="914400"/>
          </a:xfrm>
          <a:prstGeom prst="rect">
            <a:avLst/>
          </a:prstGeom>
        </p:spPr>
      </p:pic>
      <p:pic>
        <p:nvPicPr>
          <p:cNvPr id="13" name="Picture 12" descr="Worker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7297" y="3997428"/>
            <a:ext cx="366643" cy="914400"/>
          </a:xfrm>
          <a:prstGeom prst="rect">
            <a:avLst/>
          </a:prstGeom>
        </p:spPr>
      </p:pic>
      <p:pic>
        <p:nvPicPr>
          <p:cNvPr id="14" name="Picture 13" descr="Worker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9721" y="3997428"/>
            <a:ext cx="366643" cy="914400"/>
          </a:xfrm>
          <a:prstGeom prst="rect">
            <a:avLst/>
          </a:prstGeom>
        </p:spPr>
      </p:pic>
      <p:pic>
        <p:nvPicPr>
          <p:cNvPr id="15" name="Picture 14" descr="Worker_RGB_white_N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12149" y="3997428"/>
            <a:ext cx="366643" cy="914400"/>
          </a:xfrm>
          <a:prstGeom prst="rect">
            <a:avLst/>
          </a:prstGeom>
        </p:spPr>
      </p:pic>
    </p:spTree>
    <p:extLst>
      <p:ext uri="{BB962C8B-B14F-4D97-AF65-F5344CB8AC3E}">
        <p14:creationId xmlns:p14="http://schemas.microsoft.com/office/powerpoint/2010/main" val="17797557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6" y="0"/>
            <a:ext cx="9143085" cy="5143500"/>
          </a:xfrm>
          <a:prstGeom prst="rect">
            <a:avLst/>
          </a:prstGeom>
        </p:spPr>
      </p:pic>
      <p:sp>
        <p:nvSpPr>
          <p:cNvPr id="8" name="Rectangle 7"/>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sp>
        <p:nvSpPr>
          <p:cNvPr id="10" name="Rectangle 9"/>
          <p:cNvSpPr/>
          <p:nvPr/>
        </p:nvSpPr>
        <p:spPr>
          <a:xfrm>
            <a:off x="5314231" y="2356065"/>
            <a:ext cx="3686730" cy="2326791"/>
          </a:xfrm>
          <a:prstGeom prst="rect">
            <a:avLst/>
          </a:prstGeom>
        </p:spPr>
        <p:txBody>
          <a:bodyPr wrap="square">
            <a:spAutoFit/>
          </a:bodyPr>
          <a:lstStyle/>
          <a:p>
            <a:pPr defTabSz="430213">
              <a:lnSpc>
                <a:spcPct val="80000"/>
              </a:lnSpc>
              <a:spcAft>
                <a:spcPts val="400"/>
              </a:spcAft>
              <a:buSzPct val="100000"/>
            </a:pPr>
            <a:r>
              <a:rPr lang="en-US" sz="2400" b="1" dirty="0">
                <a:solidFill>
                  <a:schemeClr val="bg1"/>
                </a:solidFill>
                <a:latin typeface="HP Simplified" pitchFamily="34" charset="0"/>
                <a:cs typeface="HP Simplified" pitchFamily="34" charset="0"/>
              </a:rPr>
              <a:t>Why do they do it? </a:t>
            </a:r>
          </a:p>
          <a:p>
            <a:pPr marL="342900" indent="-342900" defTabSz="430213">
              <a:lnSpc>
                <a:spcPct val="80000"/>
              </a:lnSpc>
              <a:spcAft>
                <a:spcPts val="400"/>
              </a:spcAft>
              <a:buSzPct val="100000"/>
              <a:buFont typeface="Wingdings" charset="2"/>
              <a:buChar char="ü"/>
            </a:pPr>
            <a:r>
              <a:rPr lang="en-US" sz="2400" b="1" dirty="0">
                <a:solidFill>
                  <a:schemeClr val="bg1"/>
                </a:solidFill>
                <a:latin typeface="HP Simplified" pitchFamily="34" charset="0"/>
                <a:cs typeface="HP Simplified" pitchFamily="34" charset="0"/>
              </a:rPr>
              <a:t>So selling is optimized (i.e., sales come easily)</a:t>
            </a:r>
          </a:p>
          <a:p>
            <a:pPr marL="342900" indent="-342900" defTabSz="430213">
              <a:lnSpc>
                <a:spcPct val="80000"/>
              </a:lnSpc>
              <a:spcAft>
                <a:spcPts val="400"/>
              </a:spcAft>
              <a:buSzPct val="100000"/>
              <a:buFont typeface="Wingdings" charset="2"/>
              <a:buChar char="ü"/>
            </a:pPr>
            <a:r>
              <a:rPr lang="en-US" sz="2400" b="1" dirty="0">
                <a:solidFill>
                  <a:schemeClr val="bg1"/>
                </a:solidFill>
                <a:latin typeface="HP Simplified" pitchFamily="34" charset="0"/>
                <a:cs typeface="HP Simplified" pitchFamily="34" charset="0"/>
              </a:rPr>
              <a:t>So partners want to work with them</a:t>
            </a:r>
          </a:p>
          <a:p>
            <a:pPr marL="342900" indent="-342900" defTabSz="430213">
              <a:lnSpc>
                <a:spcPct val="80000"/>
              </a:lnSpc>
              <a:spcAft>
                <a:spcPts val="400"/>
              </a:spcAft>
              <a:buSzPct val="100000"/>
              <a:buFont typeface="Wingdings" charset="2"/>
              <a:buChar char="ü"/>
            </a:pPr>
            <a:r>
              <a:rPr lang="en-US" sz="2400" b="1" dirty="0">
                <a:solidFill>
                  <a:schemeClr val="bg1"/>
                </a:solidFill>
                <a:latin typeface="HP Simplified" pitchFamily="34" charset="0"/>
                <a:cs typeface="HP Simplified" pitchFamily="34" charset="0"/>
              </a:rPr>
              <a:t>Because consistency = ease</a:t>
            </a:r>
          </a:p>
        </p:txBody>
      </p:sp>
      <p:pic>
        <p:nvPicPr>
          <p:cNvPr id="3" name="Picture 2" descr="Consumer_industries_RGB_white_N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84003" y="1063409"/>
            <a:ext cx="865942" cy="961639"/>
          </a:xfrm>
          <a:prstGeom prst="rect">
            <a:avLst/>
          </a:prstGeom>
        </p:spPr>
      </p:pic>
      <p:sp>
        <p:nvSpPr>
          <p:cNvPr id="17" name="TextBox 16"/>
          <p:cNvSpPr txBox="1"/>
          <p:nvPr/>
        </p:nvSpPr>
        <p:spPr>
          <a:xfrm>
            <a:off x="6297820" y="2008673"/>
            <a:ext cx="1744039" cy="338554"/>
          </a:xfrm>
          <a:prstGeom prst="rect">
            <a:avLst/>
          </a:prstGeom>
          <a:noFill/>
        </p:spPr>
        <p:txBody>
          <a:bodyPr wrap="none" rtlCol="0">
            <a:spAutoFit/>
          </a:bodyPr>
          <a:lstStyle/>
          <a:p>
            <a:pPr marL="0" algn="ctr" defTabSz="430213">
              <a:spcAft>
                <a:spcPts val="400"/>
              </a:spcAft>
              <a:buSzPct val="100000"/>
            </a:pPr>
            <a:r>
              <a:rPr lang="en-US" sz="1600" dirty="0" smtClean="0">
                <a:solidFill>
                  <a:srgbClr val="FFFFFF"/>
                </a:solidFill>
                <a:latin typeface="HP Simplified" pitchFamily="34" charset="0"/>
                <a:cs typeface="HP Simplified" pitchFamily="34" charset="0"/>
              </a:rPr>
              <a:t>The FMCG industry</a:t>
            </a:r>
          </a:p>
        </p:txBody>
      </p:sp>
    </p:spTree>
    <p:extLst>
      <p:ext uri="{BB962C8B-B14F-4D97-AF65-F5344CB8AC3E}">
        <p14:creationId xmlns:p14="http://schemas.microsoft.com/office/powerpoint/2010/main" val="20064275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25464"/>
            <a:ext cx="8885704" cy="2006703"/>
          </a:xfrm>
        </p:spPr>
        <p:txBody>
          <a:bodyPr/>
          <a:lstStyle/>
          <a:p>
            <a:pPr algn="r"/>
            <a:r>
              <a:rPr lang="en-US" sz="10000" dirty="0" smtClean="0"/>
              <a:t>3|The technique</a:t>
            </a:r>
            <a:endParaRPr lang="en-US" sz="10000" dirty="0"/>
          </a:p>
        </p:txBody>
      </p:sp>
    </p:spTree>
    <p:extLst>
      <p:ext uri="{BB962C8B-B14F-4D97-AF65-F5344CB8AC3E}">
        <p14:creationId xmlns:p14="http://schemas.microsoft.com/office/powerpoint/2010/main" val="38464733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610666086_eebd7e4449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89854" y="1"/>
            <a:ext cx="6154146" cy="5143499"/>
          </a:xfrm>
          <a:prstGeom prst="rect">
            <a:avLst/>
          </a:prstGeom>
        </p:spPr>
      </p:pic>
      <p:sp>
        <p:nvSpPr>
          <p:cNvPr id="6" name="Rectangle 5"/>
          <p:cNvSpPr/>
          <p:nvPr/>
        </p:nvSpPr>
        <p:spPr>
          <a:xfrm>
            <a:off x="3670159" y="1249800"/>
            <a:ext cx="5093568" cy="605294"/>
          </a:xfrm>
          <a:prstGeom prst="rect">
            <a:avLst/>
          </a:prstGeom>
          <a:solidFill>
            <a:srgbClr val="0096D6">
              <a:alpha val="71000"/>
            </a:srgbClr>
          </a:solidFill>
        </p:spPr>
        <p:txBody>
          <a:bodyPr wrap="square">
            <a:spAutoFit/>
          </a:bodyPr>
          <a:lstStyle/>
          <a:p>
            <a:pPr algn="ctr">
              <a:lnSpc>
                <a:spcPct val="80000"/>
              </a:lnSpc>
            </a:pPr>
            <a:r>
              <a:rPr lang="en-US" sz="4000" b="1" dirty="0" smtClean="0">
                <a:solidFill>
                  <a:srgbClr val="FFFFFF"/>
                </a:solidFill>
              </a:rPr>
              <a:t>1 week = 6 practices +</a:t>
            </a:r>
          </a:p>
        </p:txBody>
      </p:sp>
      <p:grpSp>
        <p:nvGrpSpPr>
          <p:cNvPr id="4" name="Group 3"/>
          <p:cNvGrpSpPr>
            <a:grpSpLocks noChangeAspect="1"/>
          </p:cNvGrpSpPr>
          <p:nvPr/>
        </p:nvGrpSpPr>
        <p:grpSpPr>
          <a:xfrm>
            <a:off x="0" y="1"/>
            <a:ext cx="2930598" cy="1363631"/>
            <a:chOff x="0" y="138806"/>
            <a:chExt cx="2649415" cy="1232794"/>
          </a:xfrm>
        </p:grpSpPr>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38806"/>
              <a:ext cx="1334196" cy="1232794"/>
            </a:xfrm>
            <a:prstGeom prst="rect">
              <a:avLst/>
            </a:prstGeom>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l="-4635"/>
            <a:stretch/>
          </p:blipFill>
          <p:spPr>
            <a:xfrm>
              <a:off x="1315219" y="138806"/>
              <a:ext cx="1334196" cy="1232794"/>
            </a:xfrm>
            <a:prstGeom prst="rect">
              <a:avLst/>
            </a:prstGeom>
          </p:spPr>
        </p:pic>
      </p:grpSp>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411574"/>
            <a:ext cx="2935224" cy="1172467"/>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2631983"/>
            <a:ext cx="2935224" cy="1158508"/>
          </a:xfrm>
          <a:prstGeom prst="rect">
            <a:avLst/>
          </a:prstGeom>
        </p:spPr>
      </p:pic>
      <p:pic>
        <p:nvPicPr>
          <p:cNvPr id="9" name="Picture 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3826312"/>
            <a:ext cx="1325880" cy="1340828"/>
          </a:xfrm>
          <a:prstGeom prst="rect">
            <a:avLst/>
          </a:prstGeom>
        </p:spPr>
      </p:pic>
      <p:pic>
        <p:nvPicPr>
          <p:cNvPr id="10" name="Picture 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363458" y="3826311"/>
            <a:ext cx="1571766" cy="1337542"/>
          </a:xfrm>
          <a:prstGeom prst="rect">
            <a:avLst/>
          </a:prstGeom>
        </p:spPr>
      </p:pic>
      <p:sp>
        <p:nvSpPr>
          <p:cNvPr id="11" name="TextBox 10"/>
          <p:cNvSpPr txBox="1"/>
          <p:nvPr/>
        </p:nvSpPr>
        <p:spPr>
          <a:xfrm>
            <a:off x="418651" y="1"/>
            <a:ext cx="734555" cy="1323439"/>
          </a:xfrm>
          <a:prstGeom prst="rect">
            <a:avLst/>
          </a:prstGeom>
          <a:noFill/>
        </p:spPr>
        <p:txBody>
          <a:bodyPr wrap="none" rtlCol="0">
            <a:spAutoFit/>
          </a:bodyPr>
          <a:lstStyle/>
          <a:p>
            <a:pPr marL="0" defTabSz="430213">
              <a:spcAft>
                <a:spcPts val="400"/>
              </a:spcAft>
              <a:buSzPct val="100000"/>
            </a:pPr>
            <a:r>
              <a:rPr lang="en-US" sz="8000" b="1" dirty="0" smtClean="0">
                <a:solidFill>
                  <a:schemeClr val="bg1"/>
                </a:solidFill>
                <a:latin typeface="HP Simplified" pitchFamily="34" charset="0"/>
                <a:cs typeface="HP Simplified" pitchFamily="34" charset="0"/>
              </a:rPr>
              <a:t>1</a:t>
            </a:r>
          </a:p>
        </p:txBody>
      </p:sp>
      <p:sp>
        <p:nvSpPr>
          <p:cNvPr id="12" name="TextBox 11"/>
          <p:cNvSpPr txBox="1"/>
          <p:nvPr/>
        </p:nvSpPr>
        <p:spPr>
          <a:xfrm>
            <a:off x="1813044" y="1"/>
            <a:ext cx="734555" cy="1323439"/>
          </a:xfrm>
          <a:prstGeom prst="rect">
            <a:avLst/>
          </a:prstGeom>
          <a:noFill/>
        </p:spPr>
        <p:txBody>
          <a:bodyPr wrap="none" rtlCol="0">
            <a:spAutoFit/>
          </a:bodyPr>
          <a:lstStyle/>
          <a:p>
            <a:pPr marL="0" defTabSz="430213">
              <a:spcAft>
                <a:spcPts val="400"/>
              </a:spcAft>
              <a:buSzPct val="100000"/>
            </a:pPr>
            <a:r>
              <a:rPr lang="en-US" sz="8000" b="1" dirty="0" smtClean="0">
                <a:solidFill>
                  <a:schemeClr val="bg1"/>
                </a:solidFill>
                <a:latin typeface="HP Simplified" pitchFamily="34" charset="0"/>
                <a:cs typeface="HP Simplified" pitchFamily="34" charset="0"/>
              </a:rPr>
              <a:t>2</a:t>
            </a:r>
          </a:p>
        </p:txBody>
      </p:sp>
      <p:sp>
        <p:nvSpPr>
          <p:cNvPr id="13" name="TextBox 12"/>
          <p:cNvSpPr txBox="1"/>
          <p:nvPr/>
        </p:nvSpPr>
        <p:spPr>
          <a:xfrm>
            <a:off x="1156055" y="1326005"/>
            <a:ext cx="734555" cy="1323439"/>
          </a:xfrm>
          <a:prstGeom prst="rect">
            <a:avLst/>
          </a:prstGeom>
          <a:noFill/>
        </p:spPr>
        <p:txBody>
          <a:bodyPr wrap="none" rtlCol="0">
            <a:spAutoFit/>
          </a:bodyPr>
          <a:lstStyle/>
          <a:p>
            <a:pPr marL="0" defTabSz="430213">
              <a:spcAft>
                <a:spcPts val="400"/>
              </a:spcAft>
              <a:buSzPct val="100000"/>
            </a:pPr>
            <a:r>
              <a:rPr lang="en-US" sz="8000" b="1" dirty="0" smtClean="0">
                <a:solidFill>
                  <a:schemeClr val="bg1"/>
                </a:solidFill>
                <a:latin typeface="HP Simplified" pitchFamily="34" charset="0"/>
                <a:cs typeface="HP Simplified" pitchFamily="34" charset="0"/>
              </a:rPr>
              <a:t>3</a:t>
            </a:r>
          </a:p>
        </p:txBody>
      </p:sp>
      <p:sp>
        <p:nvSpPr>
          <p:cNvPr id="14" name="TextBox 13"/>
          <p:cNvSpPr txBox="1"/>
          <p:nvPr/>
        </p:nvSpPr>
        <p:spPr>
          <a:xfrm>
            <a:off x="1043310" y="2596177"/>
            <a:ext cx="734555" cy="1323439"/>
          </a:xfrm>
          <a:prstGeom prst="rect">
            <a:avLst/>
          </a:prstGeom>
          <a:noFill/>
        </p:spPr>
        <p:txBody>
          <a:bodyPr wrap="none" rtlCol="0">
            <a:spAutoFit/>
          </a:bodyPr>
          <a:lstStyle/>
          <a:p>
            <a:pPr marL="0" defTabSz="430213">
              <a:spcAft>
                <a:spcPts val="400"/>
              </a:spcAft>
              <a:buSzPct val="100000"/>
            </a:pPr>
            <a:r>
              <a:rPr lang="en-US" sz="8000" b="1" dirty="0">
                <a:solidFill>
                  <a:schemeClr val="bg1"/>
                </a:solidFill>
                <a:latin typeface="HP Simplified" pitchFamily="34" charset="0"/>
                <a:cs typeface="HP Simplified" pitchFamily="34" charset="0"/>
              </a:rPr>
              <a:t>4</a:t>
            </a:r>
            <a:endParaRPr lang="en-US" sz="8000" b="1" dirty="0" smtClean="0">
              <a:solidFill>
                <a:schemeClr val="bg1"/>
              </a:solidFill>
              <a:latin typeface="HP Simplified" pitchFamily="34" charset="0"/>
              <a:cs typeface="HP Simplified" pitchFamily="34" charset="0"/>
            </a:endParaRPr>
          </a:p>
        </p:txBody>
      </p:sp>
      <p:sp>
        <p:nvSpPr>
          <p:cNvPr id="15" name="TextBox 14"/>
          <p:cNvSpPr txBox="1"/>
          <p:nvPr/>
        </p:nvSpPr>
        <p:spPr>
          <a:xfrm>
            <a:off x="330500" y="3820063"/>
            <a:ext cx="734555" cy="1323439"/>
          </a:xfrm>
          <a:prstGeom prst="rect">
            <a:avLst/>
          </a:prstGeom>
          <a:noFill/>
        </p:spPr>
        <p:txBody>
          <a:bodyPr wrap="none" rtlCol="0">
            <a:spAutoFit/>
          </a:bodyPr>
          <a:lstStyle/>
          <a:p>
            <a:pPr marL="0" defTabSz="430213">
              <a:spcAft>
                <a:spcPts val="400"/>
              </a:spcAft>
              <a:buSzPct val="100000"/>
            </a:pPr>
            <a:r>
              <a:rPr lang="en-US" sz="8000" b="1" dirty="0">
                <a:solidFill>
                  <a:schemeClr val="bg1"/>
                </a:solidFill>
                <a:latin typeface="HP Simplified" pitchFamily="34" charset="0"/>
                <a:cs typeface="HP Simplified" pitchFamily="34" charset="0"/>
              </a:rPr>
              <a:t>5</a:t>
            </a:r>
            <a:endParaRPr lang="en-US" sz="8000" b="1" dirty="0" smtClean="0">
              <a:solidFill>
                <a:schemeClr val="bg1"/>
              </a:solidFill>
              <a:latin typeface="HP Simplified" pitchFamily="34" charset="0"/>
              <a:cs typeface="HP Simplified" pitchFamily="34" charset="0"/>
            </a:endParaRPr>
          </a:p>
        </p:txBody>
      </p:sp>
      <p:sp>
        <p:nvSpPr>
          <p:cNvPr id="16" name="TextBox 15"/>
          <p:cNvSpPr txBox="1"/>
          <p:nvPr/>
        </p:nvSpPr>
        <p:spPr>
          <a:xfrm>
            <a:off x="1794667" y="3820063"/>
            <a:ext cx="734555" cy="1323439"/>
          </a:xfrm>
          <a:prstGeom prst="rect">
            <a:avLst/>
          </a:prstGeom>
          <a:noFill/>
        </p:spPr>
        <p:txBody>
          <a:bodyPr wrap="none" rtlCol="0">
            <a:spAutoFit/>
          </a:bodyPr>
          <a:lstStyle/>
          <a:p>
            <a:pPr marL="0" defTabSz="430213">
              <a:spcAft>
                <a:spcPts val="400"/>
              </a:spcAft>
              <a:buSzPct val="100000"/>
            </a:pPr>
            <a:r>
              <a:rPr lang="en-US" sz="8000" b="1" dirty="0" smtClean="0">
                <a:solidFill>
                  <a:schemeClr val="bg1"/>
                </a:solidFill>
                <a:latin typeface="HP Simplified" pitchFamily="34" charset="0"/>
                <a:cs typeface="HP Simplified" pitchFamily="34" charset="0"/>
              </a:rPr>
              <a:t>6</a:t>
            </a:r>
          </a:p>
        </p:txBody>
      </p:sp>
      <p:sp>
        <p:nvSpPr>
          <p:cNvPr id="17" name="TextBox 16"/>
          <p:cNvSpPr txBox="1"/>
          <p:nvPr/>
        </p:nvSpPr>
        <p:spPr>
          <a:xfrm>
            <a:off x="3628296" y="1563290"/>
            <a:ext cx="5150073" cy="1323439"/>
          </a:xfrm>
          <a:prstGeom prst="rect">
            <a:avLst/>
          </a:prstGeom>
          <a:noFill/>
        </p:spPr>
        <p:txBody>
          <a:bodyPr wrap="none" rtlCol="0">
            <a:spAutoFit/>
          </a:bodyPr>
          <a:lstStyle/>
          <a:p>
            <a:pPr marL="0" defTabSz="430213">
              <a:spcAft>
                <a:spcPts val="400"/>
              </a:spcAft>
              <a:buSzPct val="100000"/>
            </a:pPr>
            <a:r>
              <a:rPr lang="en-US" sz="8000" b="1" dirty="0" smtClean="0">
                <a:solidFill>
                  <a:srgbClr val="FFFFFF"/>
                </a:solidFill>
                <a:latin typeface="HP Simplified" pitchFamily="34" charset="0"/>
                <a:cs typeface="HP Simplified" pitchFamily="34" charset="0"/>
              </a:rPr>
              <a:t>ONE MATCH</a:t>
            </a:r>
          </a:p>
        </p:txBody>
      </p:sp>
    </p:spTree>
    <p:extLst>
      <p:ext uri="{BB962C8B-B14F-4D97-AF65-F5344CB8AC3E}">
        <p14:creationId xmlns:p14="http://schemas.microsoft.com/office/powerpoint/2010/main" val="394531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3" grpId="0"/>
      <p:bldP spid="14"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7290"/>
            <a:ext cx="9144000" cy="5160791"/>
          </a:xfrm>
          <a:prstGeom prst="rect">
            <a:avLst/>
          </a:prstGeom>
        </p:spPr>
      </p:pic>
      <p:sp>
        <p:nvSpPr>
          <p:cNvPr id="7" name="TextBox 6"/>
          <p:cNvSpPr txBox="1"/>
          <p:nvPr/>
        </p:nvSpPr>
        <p:spPr>
          <a:xfrm>
            <a:off x="1590869" y="2184209"/>
            <a:ext cx="5316847" cy="695575"/>
          </a:xfrm>
          <a:prstGeom prst="rect">
            <a:avLst/>
          </a:prstGeom>
          <a:solidFill>
            <a:srgbClr val="0096D6">
              <a:alpha val="72000"/>
            </a:srgbClr>
          </a:solidFill>
        </p:spPr>
        <p:txBody>
          <a:bodyPr wrap="square" rtlCol="0">
            <a:spAutoFit/>
          </a:bodyPr>
          <a:lstStyle/>
          <a:p>
            <a:pPr defTabSz="430213">
              <a:lnSpc>
                <a:spcPct val="80000"/>
              </a:lnSpc>
              <a:spcAft>
                <a:spcPts val="400"/>
              </a:spcAft>
              <a:buSzPct val="100000"/>
            </a:pPr>
            <a:r>
              <a:rPr lang="en-US" sz="2400" b="1" dirty="0" smtClean="0">
                <a:solidFill>
                  <a:srgbClr val="FFFFFF"/>
                </a:solidFill>
                <a:latin typeface="HP Simplified" pitchFamily="34" charset="0"/>
                <a:cs typeface="HP Simplified" pitchFamily="34" charset="0"/>
              </a:rPr>
              <a:t>Know what everyone’s doing—but practice for your role on the team.  </a:t>
            </a:r>
            <a:endParaRPr lang="en-US" sz="2400" b="1" dirty="0">
              <a:solidFill>
                <a:srgbClr val="FFFFFF"/>
              </a:solidFill>
              <a:latin typeface="HP Simplified" pitchFamily="34" charset="0"/>
              <a:cs typeface="HP Simplified" pitchFamily="34" charset="0"/>
            </a:endParaRPr>
          </a:p>
        </p:txBody>
      </p:sp>
    </p:spTree>
    <p:extLst>
      <p:ext uri="{BB962C8B-B14F-4D97-AF65-F5344CB8AC3E}">
        <p14:creationId xmlns:p14="http://schemas.microsoft.com/office/powerpoint/2010/main" val="9074512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194729843_c5b318f47a_o.jpg"/>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Rectangular Callout 1"/>
          <p:cNvSpPr/>
          <p:nvPr/>
        </p:nvSpPr>
        <p:spPr>
          <a:xfrm>
            <a:off x="6286501" y="774701"/>
            <a:ext cx="2540001" cy="1186992"/>
          </a:xfrm>
          <a:prstGeom prst="wedgeRectCallout">
            <a:avLst>
              <a:gd name="adj1" fmla="val 34901"/>
              <a:gd name="adj2" fmla="val 137701"/>
            </a:avLst>
          </a:prstGeom>
          <a:solidFill>
            <a:srgbClr val="0096D6">
              <a:alpha val="70000"/>
            </a:srgbClr>
          </a:solidFill>
        </p:spPr>
        <p:txBody>
          <a:bodyPr wrap="square">
            <a:spAutoFit/>
          </a:bodyPr>
          <a:lstStyle/>
          <a:p>
            <a:pPr defTabSz="430213">
              <a:lnSpc>
                <a:spcPct val="80000"/>
              </a:lnSpc>
              <a:spcAft>
                <a:spcPts val="400"/>
              </a:spcAft>
              <a:buSzPct val="100000"/>
            </a:pPr>
            <a:r>
              <a:rPr lang="en-US" sz="2200" b="1" dirty="0" smtClean="0">
                <a:solidFill>
                  <a:srgbClr val="FFFFFF"/>
                </a:solidFill>
                <a:latin typeface="HP Simplified" pitchFamily="34" charset="0"/>
                <a:cs typeface="HP Simplified" pitchFamily="34" charset="0"/>
              </a:rPr>
              <a:t>And practice the fundamentals so you can apply them when you need to. </a:t>
            </a:r>
          </a:p>
        </p:txBody>
      </p:sp>
    </p:spTree>
    <p:extLst>
      <p:ext uri="{BB962C8B-B14F-4D97-AF65-F5344CB8AC3E}">
        <p14:creationId xmlns:p14="http://schemas.microsoft.com/office/powerpoint/2010/main" val="15432183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334022214_11ff54c940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574"/>
            <a:ext cx="9144000" cy="5135927"/>
          </a:xfrm>
          <a:prstGeom prst="rect">
            <a:avLst/>
          </a:prstGeom>
        </p:spPr>
      </p:pic>
      <p:sp>
        <p:nvSpPr>
          <p:cNvPr id="10" name="Rectangle 9"/>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sp>
        <p:nvSpPr>
          <p:cNvPr id="12" name="Rectangle 11"/>
          <p:cNvSpPr/>
          <p:nvPr/>
        </p:nvSpPr>
        <p:spPr>
          <a:xfrm>
            <a:off x="5428487" y="2610137"/>
            <a:ext cx="3600384" cy="1877437"/>
          </a:xfrm>
          <a:prstGeom prst="rect">
            <a:avLst/>
          </a:prstGeom>
        </p:spPr>
        <p:txBody>
          <a:bodyPr wrap="square">
            <a:spAutoFit/>
          </a:bodyPr>
          <a:lstStyle/>
          <a:p>
            <a:pPr defTabSz="430213">
              <a:lnSpc>
                <a:spcPct val="80000"/>
              </a:lnSpc>
              <a:spcAft>
                <a:spcPts val="400"/>
              </a:spcAft>
              <a:buSzPct val="100000"/>
            </a:pPr>
            <a:r>
              <a:rPr lang="en-US" sz="2400" b="1" dirty="0">
                <a:solidFill>
                  <a:schemeClr val="bg1"/>
                </a:solidFill>
                <a:latin typeface="HP Simplified" pitchFamily="34" charset="0"/>
                <a:cs typeface="HP Simplified" pitchFamily="34" charset="0"/>
              </a:rPr>
              <a:t>The famous </a:t>
            </a:r>
            <a:r>
              <a:rPr lang="en-US" sz="2400" b="1" dirty="0" smtClean="0">
                <a:solidFill>
                  <a:schemeClr val="bg1"/>
                </a:solidFill>
                <a:latin typeface="HP Simplified" pitchFamily="34" charset="0"/>
                <a:cs typeface="HP Simplified" pitchFamily="34" charset="0"/>
              </a:rPr>
              <a:t>Hamburger </a:t>
            </a:r>
            <a:r>
              <a:rPr lang="en-US" sz="2400" b="1" dirty="0">
                <a:solidFill>
                  <a:schemeClr val="bg1"/>
                </a:solidFill>
                <a:latin typeface="HP Simplified" pitchFamily="34" charset="0"/>
                <a:cs typeface="HP Simplified" pitchFamily="34" charset="0"/>
              </a:rPr>
              <a:t>University of McDonald’s invites franchise managers to learn all it takes to run a multi-million dollar business. </a:t>
            </a:r>
          </a:p>
        </p:txBody>
      </p:sp>
      <p:pic>
        <p:nvPicPr>
          <p:cNvPr id="6" name="Picture 5" descr="Untitled-5.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7131" y="1092200"/>
            <a:ext cx="1567874" cy="1371600"/>
          </a:xfrm>
          <a:prstGeom prst="rect">
            <a:avLst/>
          </a:prstGeom>
        </p:spPr>
      </p:pic>
    </p:spTree>
    <p:extLst>
      <p:ext uri="{BB962C8B-B14F-4D97-AF65-F5344CB8AC3E}">
        <p14:creationId xmlns:p14="http://schemas.microsoft.com/office/powerpoint/2010/main" val="115443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1327270_a8d76bc4d9_o.jpg"/>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a:stretch/>
        </p:blipFill>
        <p:spPr>
          <a:xfrm>
            <a:off x="-1" y="12402"/>
            <a:ext cx="9144001" cy="5131099"/>
          </a:xfrm>
          <a:prstGeom prst="rect">
            <a:avLst/>
          </a:prstGeom>
        </p:spPr>
      </p:pic>
      <p:sp>
        <p:nvSpPr>
          <p:cNvPr id="6" name="Rectangle 5"/>
          <p:cNvSpPr/>
          <p:nvPr/>
        </p:nvSpPr>
        <p:spPr>
          <a:xfrm>
            <a:off x="5191252" y="0"/>
            <a:ext cx="3952748" cy="5143500"/>
          </a:xfrm>
          <a:prstGeom prst="rect">
            <a:avLst/>
          </a:prstGeom>
          <a:solidFill>
            <a:schemeClr val="accent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219163" y="327122"/>
            <a:ext cx="3924838" cy="461665"/>
          </a:xfrm>
          <a:prstGeom prst="rect">
            <a:avLst/>
          </a:prstGeom>
          <a:solidFill>
            <a:schemeClr val="bg1">
              <a:alpha val="81000"/>
            </a:schemeClr>
          </a:solidFill>
        </p:spPr>
        <p:txBody>
          <a:bodyPr wrap="square" rtlCol="0">
            <a:spAutoFit/>
          </a:bodyPr>
          <a:lstStyle/>
          <a:p>
            <a:pPr marL="0" defTabSz="430213">
              <a:spcAft>
                <a:spcPts val="400"/>
              </a:spcAft>
              <a:buSzPct val="100000"/>
            </a:pPr>
            <a:r>
              <a:rPr lang="en-US" sz="2400" b="1" dirty="0" smtClean="0">
                <a:solidFill>
                  <a:schemeClr val="tx2"/>
                </a:solidFill>
                <a:latin typeface="HP Simplified" pitchFamily="34" charset="0"/>
                <a:cs typeface="HP Simplified" pitchFamily="34" charset="0"/>
              </a:rPr>
              <a:t>our aspiration</a:t>
            </a:r>
          </a:p>
        </p:txBody>
      </p:sp>
      <p:pic>
        <p:nvPicPr>
          <p:cNvPr id="10" name="Picture 9" descr="Untitled-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67131" y="1092200"/>
            <a:ext cx="1567874" cy="1371600"/>
          </a:xfrm>
          <a:prstGeom prst="rect">
            <a:avLst/>
          </a:prstGeom>
        </p:spPr>
      </p:pic>
      <p:sp>
        <p:nvSpPr>
          <p:cNvPr id="4" name="TextBox 3"/>
          <p:cNvSpPr txBox="1"/>
          <p:nvPr/>
        </p:nvSpPr>
        <p:spPr>
          <a:xfrm>
            <a:off x="5397110" y="2547391"/>
            <a:ext cx="3746890" cy="2808974"/>
          </a:xfrm>
          <a:prstGeom prst="rect">
            <a:avLst/>
          </a:prstGeom>
          <a:noFill/>
        </p:spPr>
        <p:txBody>
          <a:bodyPr wrap="square" rtlCol="0">
            <a:spAutoFit/>
          </a:bodyPr>
          <a:lstStyle/>
          <a:p>
            <a:pPr defTabSz="430213">
              <a:spcAft>
                <a:spcPts val="400"/>
              </a:spcAft>
              <a:buSzPct val="100000"/>
            </a:pPr>
            <a:r>
              <a:rPr lang="en-US" sz="2400" b="1" dirty="0" smtClean="0">
                <a:solidFill>
                  <a:schemeClr val="bg1"/>
                </a:solidFill>
                <a:latin typeface="HP Simplified" pitchFamily="34" charset="0"/>
                <a:cs typeface="HP Simplified" pitchFamily="34" charset="0"/>
              </a:rPr>
              <a:t>Why do they do it?</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Executives learn to manage</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Franchisers learn all roles in their stores</a:t>
            </a:r>
          </a:p>
          <a:p>
            <a:pPr marL="342900" indent="-342900" defTabSz="430213">
              <a:lnSpc>
                <a:spcPct val="80000"/>
              </a:lnSpc>
              <a:spcAft>
                <a:spcPts val="400"/>
              </a:spcAft>
              <a:buSzPct val="100000"/>
              <a:buFont typeface="Wingdings" charset="2"/>
              <a:buChar char="ü"/>
            </a:pPr>
            <a:r>
              <a:rPr lang="en-US" sz="2400" b="1" dirty="0" smtClean="0">
                <a:solidFill>
                  <a:schemeClr val="bg1"/>
                </a:solidFill>
                <a:latin typeface="HP Simplified" pitchFamily="34" charset="0"/>
                <a:cs typeface="HP Simplified" pitchFamily="34" charset="0"/>
              </a:rPr>
              <a:t>Franchisers can train employees for each role</a:t>
            </a:r>
            <a:endParaRPr lang="en-US" sz="2400" b="1" dirty="0">
              <a:solidFill>
                <a:schemeClr val="bg1"/>
              </a:solidFill>
              <a:latin typeface="HP Simplified" pitchFamily="34" charset="0"/>
              <a:cs typeface="HP Simplified" pitchFamily="34" charset="0"/>
            </a:endParaRPr>
          </a:p>
          <a:p>
            <a:pPr marL="0" defTabSz="430213">
              <a:spcAft>
                <a:spcPts val="400"/>
              </a:spcAft>
              <a:buSzPct val="100000"/>
            </a:pPr>
            <a:endParaRPr lang="en-US" sz="24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348567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TextBox 8"/>
          <p:cNvSpPr txBox="1"/>
          <p:nvPr/>
        </p:nvSpPr>
        <p:spPr>
          <a:xfrm>
            <a:off x="506713" y="2887090"/>
            <a:ext cx="3132865" cy="1631216"/>
          </a:xfrm>
          <a:prstGeom prst="rect">
            <a:avLst/>
          </a:prstGeom>
          <a:noFill/>
        </p:spPr>
        <p:txBody>
          <a:bodyPr wrap="none" rtlCol="0">
            <a:spAutoFit/>
          </a:bodyPr>
          <a:lstStyle/>
          <a:p>
            <a:pPr defTabSz="430213">
              <a:spcAft>
                <a:spcPts val="200"/>
              </a:spcAft>
              <a:buSzPct val="100000"/>
            </a:pPr>
            <a:r>
              <a:rPr lang="en-US" sz="10000" b="1" dirty="0" smtClean="0">
                <a:solidFill>
                  <a:srgbClr val="FFFFFF"/>
                </a:solidFill>
                <a:latin typeface="HP Simplified" pitchFamily="34" charset="0"/>
                <a:cs typeface="HP Simplified" pitchFamily="34" charset="0"/>
              </a:rPr>
              <a:t>Why?</a:t>
            </a:r>
          </a:p>
        </p:txBody>
      </p:sp>
    </p:spTree>
    <p:extLst>
      <p:ext uri="{BB962C8B-B14F-4D97-AF65-F5344CB8AC3E}">
        <p14:creationId xmlns:p14="http://schemas.microsoft.com/office/powerpoint/2010/main" val="234799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5740"/>
            <a:ext cx="9144000" cy="5149240"/>
          </a:xfrm>
          <a:prstGeom prst="rect">
            <a:avLst/>
          </a:prstGeom>
        </p:spPr>
      </p:pic>
      <p:sp>
        <p:nvSpPr>
          <p:cNvPr id="10" name="Rectangle 9"/>
          <p:cNvSpPr/>
          <p:nvPr/>
        </p:nvSpPr>
        <p:spPr>
          <a:xfrm>
            <a:off x="0" y="0"/>
            <a:ext cx="9144000" cy="5143500"/>
          </a:xfrm>
          <a:prstGeom prst="rect">
            <a:avLst/>
          </a:prstGeom>
          <a:solidFill>
            <a:srgbClr val="FFFFFF">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What are we planning to do about it?</a:t>
            </a:r>
            <a:endParaRPr lang="en-US" dirty="0"/>
          </a:p>
        </p:txBody>
      </p:sp>
      <p:sp>
        <p:nvSpPr>
          <p:cNvPr id="20" name="TextBox 19"/>
          <p:cNvSpPr txBox="1"/>
          <p:nvPr/>
        </p:nvSpPr>
        <p:spPr>
          <a:xfrm>
            <a:off x="416405" y="1187923"/>
            <a:ext cx="2125986" cy="365760"/>
          </a:xfrm>
          <a:prstGeom prst="rect">
            <a:avLst/>
          </a:prstGeom>
          <a:noFill/>
        </p:spPr>
        <p:txBody>
          <a:bodyPr wrap="square" lIns="0" tIns="0" rIns="0" bIns="0" rtlCol="0" anchor="ctr">
            <a:noAutofit/>
          </a:bodyPr>
          <a:lstStyle/>
          <a:p>
            <a:pPr algn="ctr" defTabSz="430213">
              <a:spcAft>
                <a:spcPts val="400"/>
              </a:spcAft>
              <a:buSzPct val="100000"/>
            </a:pPr>
            <a:r>
              <a:rPr lang="en-US" sz="2400" b="1" dirty="0" smtClean="0">
                <a:solidFill>
                  <a:srgbClr val="0096D6"/>
                </a:solidFill>
                <a:latin typeface="HP Simplified"/>
                <a:cs typeface="HP Simplified" pitchFamily="34" charset="0"/>
              </a:rPr>
              <a:t>The target</a:t>
            </a:r>
          </a:p>
        </p:txBody>
      </p:sp>
      <p:sp>
        <p:nvSpPr>
          <p:cNvPr id="21" name="Round Single Corner Rectangle 20"/>
          <p:cNvSpPr/>
          <p:nvPr/>
        </p:nvSpPr>
        <p:spPr>
          <a:xfrm>
            <a:off x="304394" y="1606259"/>
            <a:ext cx="2350008" cy="54574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200" dirty="0" smtClean="0">
                <a:solidFill>
                  <a:prstClr val="white"/>
                </a:solidFill>
              </a:rPr>
              <a:t>This year’s 3 key objectives</a:t>
            </a:r>
            <a:endParaRPr lang="en-US" sz="1200" dirty="0">
              <a:solidFill>
                <a:prstClr val="white"/>
              </a:solidFill>
            </a:endParaRPr>
          </a:p>
        </p:txBody>
      </p:sp>
      <p:sp>
        <p:nvSpPr>
          <p:cNvPr id="15" name="TextBox 14"/>
          <p:cNvSpPr txBox="1"/>
          <p:nvPr/>
        </p:nvSpPr>
        <p:spPr>
          <a:xfrm>
            <a:off x="6549044" y="1187923"/>
            <a:ext cx="2125986" cy="365760"/>
          </a:xfrm>
          <a:prstGeom prst="rect">
            <a:avLst/>
          </a:prstGeom>
          <a:noFill/>
        </p:spPr>
        <p:txBody>
          <a:bodyPr wrap="square" lIns="0" tIns="0" rIns="0" bIns="0" rtlCol="0" anchor="ctr">
            <a:noAutofit/>
          </a:bodyPr>
          <a:lstStyle/>
          <a:p>
            <a:pPr algn="ctr" defTabSz="430213">
              <a:spcAft>
                <a:spcPts val="400"/>
              </a:spcAft>
              <a:buSzPct val="100000"/>
            </a:pPr>
            <a:r>
              <a:rPr lang="en-US" sz="2400" b="1" dirty="0" smtClean="0">
                <a:solidFill>
                  <a:srgbClr val="0096D6"/>
                </a:solidFill>
                <a:latin typeface="HP Simplified"/>
                <a:cs typeface="HP Simplified" pitchFamily="34" charset="0"/>
              </a:rPr>
              <a:t>The technique</a:t>
            </a:r>
          </a:p>
        </p:txBody>
      </p:sp>
      <p:sp>
        <p:nvSpPr>
          <p:cNvPr id="16" name="Round Single Corner Rectangle 15"/>
          <p:cNvSpPr/>
          <p:nvPr/>
        </p:nvSpPr>
        <p:spPr>
          <a:xfrm>
            <a:off x="6437033" y="1606259"/>
            <a:ext cx="2350008" cy="54574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lnSpc>
                <a:spcPct val="90000"/>
              </a:lnSpc>
            </a:pPr>
            <a:r>
              <a:rPr lang="en-US" sz="1200" dirty="0" smtClean="0">
                <a:solidFill>
                  <a:prstClr val="white"/>
                </a:solidFill>
              </a:rPr>
              <a:t>The training that will help us excel in our initiatives</a:t>
            </a:r>
          </a:p>
        </p:txBody>
      </p:sp>
      <p:sp>
        <p:nvSpPr>
          <p:cNvPr id="33" name="TextBox 32"/>
          <p:cNvSpPr txBox="1"/>
          <p:nvPr/>
        </p:nvSpPr>
        <p:spPr>
          <a:xfrm>
            <a:off x="3482724" y="1187923"/>
            <a:ext cx="2125986" cy="365760"/>
          </a:xfrm>
          <a:prstGeom prst="rect">
            <a:avLst/>
          </a:prstGeom>
          <a:noFill/>
        </p:spPr>
        <p:txBody>
          <a:bodyPr wrap="square" lIns="0" tIns="0" rIns="0" bIns="0" rtlCol="0" anchor="ctr">
            <a:noAutofit/>
          </a:bodyPr>
          <a:lstStyle/>
          <a:p>
            <a:pPr algn="ctr" defTabSz="430213">
              <a:spcAft>
                <a:spcPts val="400"/>
              </a:spcAft>
              <a:buSzPct val="100000"/>
            </a:pPr>
            <a:r>
              <a:rPr lang="en-US" sz="2400" b="1" dirty="0" smtClean="0">
                <a:solidFill>
                  <a:srgbClr val="0096D6"/>
                </a:solidFill>
                <a:cs typeface="HP Simplified" pitchFamily="34" charset="0"/>
              </a:rPr>
              <a:t>The track</a:t>
            </a:r>
            <a:endParaRPr lang="en-US" sz="2400" b="1" dirty="0">
              <a:solidFill>
                <a:srgbClr val="0096D6"/>
              </a:solidFill>
              <a:cs typeface="HP Simplified" pitchFamily="34" charset="0"/>
            </a:endParaRPr>
          </a:p>
        </p:txBody>
      </p:sp>
      <p:sp>
        <p:nvSpPr>
          <p:cNvPr id="34" name="Round Single Corner Rectangle 33"/>
          <p:cNvSpPr/>
          <p:nvPr/>
        </p:nvSpPr>
        <p:spPr>
          <a:xfrm>
            <a:off x="3321391" y="1606259"/>
            <a:ext cx="2539886" cy="54574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200" dirty="0" smtClean="0">
                <a:solidFill>
                  <a:prstClr val="white"/>
                </a:solidFill>
              </a:rPr>
              <a:t>The initiatives that will help us meet our objectives</a:t>
            </a:r>
            <a:endParaRPr lang="en-US" sz="1200" dirty="0">
              <a:solidFill>
                <a:prstClr val="white"/>
              </a:solidFill>
            </a:endParaRPr>
          </a:p>
        </p:txBody>
      </p:sp>
      <p:cxnSp>
        <p:nvCxnSpPr>
          <p:cNvPr id="14" name="Straight Connector 13"/>
          <p:cNvCxnSpPr/>
          <p:nvPr/>
        </p:nvCxnSpPr>
        <p:spPr>
          <a:xfrm>
            <a:off x="3002875" y="1072999"/>
            <a:ext cx="0" cy="3534003"/>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118768" y="1077739"/>
            <a:ext cx="0" cy="3534003"/>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3864967976"/>
              </p:ext>
            </p:extLst>
          </p:nvPr>
        </p:nvGraphicFramePr>
        <p:xfrm>
          <a:off x="303159" y="2287634"/>
          <a:ext cx="2276360" cy="1645920"/>
        </p:xfrm>
        <a:graphic>
          <a:graphicData uri="http://schemas.openxmlformats.org/drawingml/2006/table">
            <a:tbl>
              <a:tblPr firstRow="1" bandRow="1">
                <a:tableStyleId>{073A0DAA-6AF3-43AB-8588-CEC1D06C72B9}</a:tableStyleId>
              </a:tblPr>
              <a:tblGrid>
                <a:gridCol w="2276360"/>
              </a:tblGrid>
              <a:tr h="434340">
                <a:tc>
                  <a:txBody>
                    <a:bodyPr/>
                    <a:lstStyle/>
                    <a:p>
                      <a:pPr marL="0" indent="0" algn="l">
                        <a:spcAft>
                          <a:spcPts val="300"/>
                        </a:spcAft>
                        <a:buFont typeface="Wingdings" charset="2"/>
                        <a:buNone/>
                      </a:pPr>
                      <a:r>
                        <a:rPr lang="en-US" sz="1100" b="0" dirty="0" smtClean="0">
                          <a:solidFill>
                            <a:srgbClr val="595959"/>
                          </a:solidFill>
                        </a:rPr>
                        <a:t>Simple &amp; consistent acro</a:t>
                      </a:r>
                      <a:r>
                        <a:rPr lang="en-US" sz="1100" b="0" dirty="0" smtClean="0">
                          <a:solidFill>
                            <a:srgbClr val="474747"/>
                          </a:solidFill>
                        </a:rPr>
                        <a:t>ss</a:t>
                      </a:r>
                      <a:r>
                        <a:rPr lang="en-US" sz="1100" b="0" dirty="0" smtClean="0">
                          <a:solidFill>
                            <a:srgbClr val="595959"/>
                          </a:solidFill>
                        </a:rPr>
                        <a:t> markets &amp; geographies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Wingdings" charset="2"/>
                        <a:buNone/>
                      </a:pPr>
                      <a:r>
                        <a:rPr lang="en-US" sz="1100" b="0" dirty="0" smtClean="0">
                          <a:solidFill>
                            <a:srgbClr val="595959"/>
                          </a:solidFill>
                        </a:rPr>
                        <a:t>Innovation &amp; tools that enable Playing to Win and ease of business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Wingdings" charset="2"/>
                        <a:buNone/>
                      </a:pPr>
                      <a:r>
                        <a:rPr lang="en-US" sz="1100" b="0" dirty="0" smtClean="0">
                          <a:solidFill>
                            <a:srgbClr val="595959"/>
                          </a:solidFill>
                        </a:rPr>
                        <a:t>Targeted training that enables a disciplined sales force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993882045"/>
              </p:ext>
            </p:extLst>
          </p:nvPr>
        </p:nvGraphicFramePr>
        <p:xfrm>
          <a:off x="3369824" y="2287634"/>
          <a:ext cx="2484876" cy="2617470"/>
        </p:xfrm>
        <a:graphic>
          <a:graphicData uri="http://schemas.openxmlformats.org/drawingml/2006/table">
            <a:tbl>
              <a:tblPr firstRow="1" bandRow="1">
                <a:tableStyleId>{073A0DAA-6AF3-43AB-8588-CEC1D06C72B9}</a:tableStyleId>
              </a:tblPr>
              <a:tblGrid>
                <a:gridCol w="2484876"/>
              </a:tblGrid>
              <a:tr h="434340">
                <a:tc>
                  <a:txBody>
                    <a:bodyPr/>
                    <a:lstStyle/>
                    <a:p>
                      <a:pPr marL="0" indent="0" algn="l">
                        <a:spcAft>
                          <a:spcPts val="300"/>
                        </a:spcAft>
                        <a:buFont typeface="Wingdings" charset="2"/>
                        <a:buNone/>
                      </a:pPr>
                      <a:r>
                        <a:rPr lang="en-US" sz="1100" b="0" dirty="0" smtClean="0">
                          <a:solidFill>
                            <a:srgbClr val="595959"/>
                          </a:solidFill>
                        </a:rPr>
                        <a:t>Playing to Win investment framework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262890">
                <a:tc>
                  <a:txBody>
                    <a:bodyPr/>
                    <a:lstStyle/>
                    <a:p>
                      <a:pPr marL="0" indent="0" algn="l">
                        <a:spcAft>
                          <a:spcPts val="300"/>
                        </a:spcAft>
                        <a:buFont typeface="Wingdings" charset="2"/>
                        <a:buNone/>
                      </a:pPr>
                      <a:r>
                        <a:rPr lang="en-US" sz="1100" b="0" dirty="0" smtClean="0">
                          <a:solidFill>
                            <a:srgbClr val="595959"/>
                          </a:solidFill>
                        </a:rPr>
                        <a:t>Simplified partner structure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262890">
                <a:tc>
                  <a:txBody>
                    <a:bodyPr/>
                    <a:lstStyle/>
                    <a:p>
                      <a:pPr marL="0" indent="0" algn="l">
                        <a:spcAft>
                          <a:spcPts val="300"/>
                        </a:spcAft>
                        <a:buFont typeface="Wingdings" charset="2"/>
                        <a:buNone/>
                      </a:pPr>
                      <a:r>
                        <a:rPr lang="en-US" sz="1100" b="0" dirty="0" smtClean="0">
                          <a:solidFill>
                            <a:srgbClr val="595959"/>
                          </a:solidFill>
                        </a:rPr>
                        <a:t>Prioritized coverage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262890">
                <a:tc>
                  <a:txBody>
                    <a:bodyPr/>
                    <a:lstStyle/>
                    <a:p>
                      <a:pPr marL="0" indent="0" algn="l">
                        <a:spcAft>
                          <a:spcPts val="300"/>
                        </a:spcAft>
                        <a:buFont typeface="Wingdings" charset="2"/>
                        <a:buNone/>
                      </a:pPr>
                      <a:r>
                        <a:rPr lang="en-US" sz="1100" b="0" dirty="0" smtClean="0">
                          <a:solidFill>
                            <a:srgbClr val="595959"/>
                          </a:solidFill>
                        </a:rPr>
                        <a:t>Top partner relationships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262890">
                <a:tc>
                  <a:txBody>
                    <a:bodyPr/>
                    <a:lstStyle/>
                    <a:p>
                      <a:pPr marL="0" indent="0" algn="l">
                        <a:spcAft>
                          <a:spcPts val="300"/>
                        </a:spcAft>
                        <a:buFont typeface="Wingdings" charset="2"/>
                        <a:buNone/>
                      </a:pPr>
                      <a:r>
                        <a:rPr lang="en-US" sz="1100" b="0" dirty="0" smtClean="0">
                          <a:solidFill>
                            <a:srgbClr val="595959"/>
                          </a:solidFill>
                        </a:rPr>
                        <a:t>JBP quality &amp; utilization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smtClean="0">
                          <a:solidFill>
                            <a:srgbClr val="595959"/>
                          </a:solidFill>
                        </a:rPr>
                        <a:t>Standardized sales processes, insights, &amp;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262890">
                <a:tc>
                  <a:txBody>
                    <a:bodyPr/>
                    <a:lstStyle/>
                    <a:p>
                      <a:pPr marL="0" indent="0" algn="l">
                        <a:spcAft>
                          <a:spcPts val="300"/>
                        </a:spcAft>
                        <a:buFont typeface="Wingdings" charset="2"/>
                        <a:buNone/>
                      </a:pPr>
                      <a:r>
                        <a:rPr lang="en-US" sz="1100" b="0" dirty="0" err="1" smtClean="0">
                          <a:solidFill>
                            <a:srgbClr val="595959"/>
                          </a:solidFill>
                        </a:rPr>
                        <a:t>RtM</a:t>
                      </a:r>
                      <a:r>
                        <a:rPr lang="en-US" sz="1100" b="0" dirty="0" smtClean="0">
                          <a:solidFill>
                            <a:srgbClr val="595959"/>
                          </a:solidFill>
                        </a:rPr>
                        <a:t> simplification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WW channel governance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813764548"/>
              </p:ext>
            </p:extLst>
          </p:nvPr>
        </p:nvGraphicFramePr>
        <p:xfrm>
          <a:off x="6465970" y="2287634"/>
          <a:ext cx="2276360" cy="1737360"/>
        </p:xfrm>
        <a:graphic>
          <a:graphicData uri="http://schemas.openxmlformats.org/drawingml/2006/table">
            <a:tbl>
              <a:tblPr firstRow="1" bandRow="1">
                <a:tableStyleId>{073A0DAA-6AF3-43AB-8588-CEC1D06C72B9}</a:tableStyleId>
              </a:tblPr>
              <a:tblGrid>
                <a:gridCol w="2276360"/>
              </a:tblGrid>
              <a:tr h="434340">
                <a:tc>
                  <a:txBody>
                    <a:bodyPr/>
                    <a:lstStyle/>
                    <a:p>
                      <a:pPr marL="0" marR="0" indent="0" algn="l" defTabSz="457200" rtl="0" eaLnBrk="1" fontAlgn="auto" latinLnBrk="0" hangingPunct="1">
                        <a:lnSpc>
                          <a:spcPct val="100000"/>
                        </a:lnSpc>
                        <a:spcBef>
                          <a:spcPts val="0"/>
                        </a:spcBef>
                        <a:spcAft>
                          <a:spcPts val="300"/>
                        </a:spcAft>
                        <a:buClrTx/>
                        <a:buSzTx/>
                        <a:buFont typeface="HP Simplified" panose="020B0604020204020204" pitchFamily="34" charset="0"/>
                        <a:buNone/>
                        <a:tabLst/>
                        <a:defRPr/>
                      </a:pPr>
                      <a:r>
                        <a:rPr lang="en-US" sz="1100" b="0" dirty="0" smtClean="0">
                          <a:solidFill>
                            <a:srgbClr val="595959"/>
                          </a:solidFill>
                        </a:rPr>
                        <a:t>Partner First portal &amp;</a:t>
                      </a:r>
                      <a:r>
                        <a:rPr lang="en-US" sz="1100" b="0" baseline="0" dirty="0" smtClean="0">
                          <a:solidFill>
                            <a:srgbClr val="595959"/>
                          </a:solidFill>
                        </a:rPr>
                        <a:t> </a:t>
                      </a:r>
                      <a:r>
                        <a:rPr lang="en-US" sz="1100" b="0" dirty="0" smtClean="0">
                          <a:solidFill>
                            <a:srgbClr val="595959"/>
                          </a:solidFill>
                        </a:rPr>
                        <a:t>training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HP Simplified" panose="020B0604020204020204" pitchFamily="34" charset="0"/>
                        <a:buNone/>
                      </a:pPr>
                      <a:r>
                        <a:rPr lang="en-US" sz="1100" b="0" dirty="0" smtClean="0">
                          <a:solidFill>
                            <a:srgbClr val="595959"/>
                          </a:solidFill>
                        </a:rPr>
                        <a:t>Sales competence training &amp; assessment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HP Simplified" panose="020B0604020204020204" pitchFamily="34" charset="0"/>
                        <a:buNone/>
                      </a:pPr>
                      <a:r>
                        <a:rPr lang="en-US" sz="1100" b="0" dirty="0" smtClean="0">
                          <a:solidFill>
                            <a:srgbClr val="595959"/>
                          </a:solidFill>
                        </a:rPr>
                        <a:t>“Lifetime of Learning” </a:t>
                      </a:r>
                      <a:br>
                        <a:rPr lang="en-US" sz="1100" b="0" dirty="0" smtClean="0">
                          <a:solidFill>
                            <a:srgbClr val="595959"/>
                          </a:solidFill>
                        </a:rPr>
                      </a:br>
                      <a:r>
                        <a:rPr lang="en-US" sz="1100" b="0" dirty="0" smtClean="0">
                          <a:solidFill>
                            <a:srgbClr val="595959"/>
                          </a:solidFill>
                        </a:rPr>
                        <a:t>(Role-based)</a:t>
                      </a:r>
                      <a:endParaRPr lang="en-US" sz="1100" b="0" dirty="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HP Simplified" panose="020B0604020204020204" pitchFamily="34" charset="0"/>
                        <a:buNone/>
                      </a:pPr>
                      <a:r>
                        <a:rPr lang="en-US" sz="1100" b="0" dirty="0" smtClean="0">
                          <a:solidFill>
                            <a:srgbClr val="595959"/>
                          </a:solidFill>
                        </a:rPr>
                        <a:t>Sales management training</a:t>
                      </a:r>
                      <a:endParaRPr lang="en-US" sz="1100" b="0" dirty="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521237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5740"/>
            <a:ext cx="9144000" cy="5149240"/>
          </a:xfrm>
          <a:prstGeom prst="rect">
            <a:avLst/>
          </a:prstGeom>
        </p:spPr>
      </p:pic>
      <p:sp>
        <p:nvSpPr>
          <p:cNvPr id="10" name="Rectangle 9"/>
          <p:cNvSpPr/>
          <p:nvPr/>
        </p:nvSpPr>
        <p:spPr>
          <a:xfrm>
            <a:off x="0" y="-5740"/>
            <a:ext cx="9144000" cy="5143500"/>
          </a:xfrm>
          <a:prstGeom prst="rect">
            <a:avLst/>
          </a:prstGeom>
          <a:solidFill>
            <a:srgbClr val="FFFFFF">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What are we planning to do about it?</a:t>
            </a:r>
          </a:p>
        </p:txBody>
      </p:sp>
      <p:sp>
        <p:nvSpPr>
          <p:cNvPr id="33" name="TextBox 32"/>
          <p:cNvSpPr txBox="1"/>
          <p:nvPr/>
        </p:nvSpPr>
        <p:spPr>
          <a:xfrm>
            <a:off x="438445" y="1323847"/>
            <a:ext cx="2125986" cy="1752985"/>
          </a:xfrm>
          <a:prstGeom prst="rect">
            <a:avLst/>
          </a:prstGeom>
          <a:noFill/>
        </p:spPr>
        <p:txBody>
          <a:bodyPr wrap="square" lIns="0" tIns="0" rIns="0" bIns="0" rtlCol="0" anchor="ctr">
            <a:noAutofit/>
          </a:bodyPr>
          <a:lstStyle/>
          <a:p>
            <a:pPr algn="ctr" defTabSz="430213">
              <a:spcAft>
                <a:spcPts val="400"/>
              </a:spcAft>
              <a:buSzPct val="100000"/>
            </a:pPr>
            <a:r>
              <a:rPr lang="en-US" sz="2400" b="1" dirty="0" smtClean="0">
                <a:solidFill>
                  <a:srgbClr val="0096D6"/>
                </a:solidFill>
                <a:cs typeface="HP Simplified" pitchFamily="34" charset="0"/>
              </a:rPr>
              <a:t>The target</a:t>
            </a:r>
          </a:p>
        </p:txBody>
      </p:sp>
      <p:cxnSp>
        <p:nvCxnSpPr>
          <p:cNvPr id="14" name="Straight Connector 13"/>
          <p:cNvCxnSpPr/>
          <p:nvPr/>
        </p:nvCxnSpPr>
        <p:spPr>
          <a:xfrm>
            <a:off x="2737061" y="1078289"/>
            <a:ext cx="0" cy="3534003"/>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2819316734"/>
              </p:ext>
            </p:extLst>
          </p:nvPr>
        </p:nvGraphicFramePr>
        <p:xfrm>
          <a:off x="3066434" y="1816300"/>
          <a:ext cx="5402935" cy="1524883"/>
        </p:xfrm>
        <a:graphic>
          <a:graphicData uri="http://schemas.openxmlformats.org/drawingml/2006/table">
            <a:tbl>
              <a:tblPr firstRow="1" bandRow="1">
                <a:tableStyleId>{073A0DAA-6AF3-43AB-8588-CEC1D06C72B9}</a:tableStyleId>
              </a:tblPr>
              <a:tblGrid>
                <a:gridCol w="2222609"/>
                <a:gridCol w="513471"/>
                <a:gridCol w="2666855"/>
              </a:tblGrid>
              <a:tr h="605790">
                <a:tc rowSpan="3">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600" dirty="0" smtClean="0">
                          <a:solidFill>
                            <a:schemeClr val="tx1"/>
                          </a:solidFill>
                          <a:cs typeface="HP Simplified" pitchFamily="34" charset="0"/>
                        </a:rPr>
                        <a:t>Increase channel engagement &amp; </a:t>
                      </a:r>
                      <a:br>
                        <a:rPr lang="en-US" sz="1600" dirty="0" smtClean="0">
                          <a:solidFill>
                            <a:schemeClr val="tx1"/>
                          </a:solidFill>
                          <a:cs typeface="HP Simplified" pitchFamily="34" charset="0"/>
                        </a:rPr>
                      </a:br>
                      <a:r>
                        <a:rPr lang="en-US" sz="1600" dirty="0" smtClean="0">
                          <a:solidFill>
                            <a:schemeClr val="tx1"/>
                          </a:solidFill>
                          <a:cs typeface="HP Simplified" pitchFamily="34" charset="0"/>
                        </a:rPr>
                        <a:t>ease of doing business</a:t>
                      </a:r>
                      <a:endParaRPr lang="en-US" sz="2400" b="1" dirty="0" smtClean="0">
                        <a:solidFill>
                          <a:schemeClr val="tx1"/>
                        </a:solidFill>
                        <a:cs typeface="HP Simplified" pitchFamily="34" charset="0"/>
                      </a:endParaRPr>
                    </a:p>
                    <a:p>
                      <a:pPr marL="0" indent="0" algn="l">
                        <a:spcAft>
                          <a:spcPts val="300"/>
                        </a:spcAft>
                        <a:buFont typeface="Wingdings" charset="2"/>
                        <a:buNone/>
                      </a:pPr>
                      <a:endParaRPr lang="en-US" sz="1100" b="0" dirty="0" smtClean="0">
                        <a:solidFill>
                          <a:srgbClr val="595959"/>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endParaRPr lang="en-US" sz="1100" b="0" dirty="0" smtClean="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Simple &amp; consistent strategy &amp; execution across markets &amp; geographies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363424">
                <a:tc vMerge="1">
                  <a:txBody>
                    <a:bodyPr/>
                    <a:lstStyle/>
                    <a:p>
                      <a:pPr marL="0" indent="0" algn="l">
                        <a:spcAft>
                          <a:spcPts val="300"/>
                        </a:spcAft>
                        <a:buFont typeface="Wingdings" charset="2"/>
                        <a:buNone/>
                      </a:pPr>
                      <a:endParaRPr lang="en-US" sz="1100" b="0"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endParaRPr lang="en-US" sz="1100" b="0"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Innovative tools &amp; processes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555669">
                <a:tc vMerge="1">
                  <a:txBody>
                    <a:bodyPr/>
                    <a:lstStyle/>
                    <a:p>
                      <a:pPr marL="0" indent="0" algn="l">
                        <a:spcAft>
                          <a:spcPts val="300"/>
                        </a:spcAft>
                        <a:buFont typeface="Wingdings" charset="2"/>
                        <a:buNone/>
                      </a:pPr>
                      <a:endParaRPr lang="en-US" sz="1100" b="0"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endParaRPr lang="en-US" sz="1100" b="0"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A disciplined &amp; professional </a:t>
                      </a:r>
                      <a:br>
                        <a:rPr lang="en-US" sz="1100" b="0" dirty="0" smtClean="0">
                          <a:solidFill>
                            <a:srgbClr val="595959"/>
                          </a:solidFill>
                        </a:rPr>
                      </a:br>
                      <a:r>
                        <a:rPr lang="en-US" sz="1100" b="0" dirty="0" smtClean="0">
                          <a:solidFill>
                            <a:srgbClr val="595959"/>
                          </a:solidFill>
                        </a:rPr>
                        <a:t>sales force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5310468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5740"/>
            <a:ext cx="9144000" cy="5149240"/>
          </a:xfrm>
          <a:prstGeom prst="rect">
            <a:avLst/>
          </a:prstGeom>
        </p:spPr>
      </p:pic>
      <p:sp>
        <p:nvSpPr>
          <p:cNvPr id="10" name="Rectangle 9"/>
          <p:cNvSpPr/>
          <p:nvPr/>
        </p:nvSpPr>
        <p:spPr>
          <a:xfrm>
            <a:off x="0" y="0"/>
            <a:ext cx="9144000" cy="5143500"/>
          </a:xfrm>
          <a:prstGeom prst="rect">
            <a:avLst/>
          </a:prstGeom>
          <a:solidFill>
            <a:srgbClr val="FFFFFF">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20838" y="118361"/>
            <a:ext cx="8117206" cy="430887"/>
          </a:xfrm>
        </p:spPr>
        <p:txBody>
          <a:bodyPr/>
          <a:lstStyle/>
          <a:p>
            <a:r>
              <a:rPr lang="en-US" dirty="0"/>
              <a:t>What are we planning to do about it?</a:t>
            </a:r>
          </a:p>
        </p:txBody>
      </p:sp>
      <p:sp>
        <p:nvSpPr>
          <p:cNvPr id="33" name="TextBox 32"/>
          <p:cNvSpPr txBox="1"/>
          <p:nvPr/>
        </p:nvSpPr>
        <p:spPr>
          <a:xfrm>
            <a:off x="-111943" y="1209189"/>
            <a:ext cx="2125986" cy="1884886"/>
          </a:xfrm>
          <a:prstGeom prst="rect">
            <a:avLst/>
          </a:prstGeom>
          <a:noFill/>
        </p:spPr>
        <p:txBody>
          <a:bodyPr wrap="square" lIns="0" tIns="0" rIns="0" bIns="0" rtlCol="0" anchor="t">
            <a:noAutofit/>
          </a:bodyPr>
          <a:lstStyle/>
          <a:p>
            <a:pPr algn="ctr" defTabSz="430213">
              <a:spcAft>
                <a:spcPts val="400"/>
              </a:spcAft>
              <a:buSzPct val="100000"/>
            </a:pPr>
            <a:r>
              <a:rPr lang="en-US" sz="2400" b="1" dirty="0" smtClean="0">
                <a:solidFill>
                  <a:srgbClr val="0096D6"/>
                </a:solidFill>
                <a:cs typeface="HP Simplified" pitchFamily="34" charset="0"/>
              </a:rPr>
              <a:t>The track</a:t>
            </a:r>
            <a:endParaRPr lang="en-US" sz="3600" b="1" dirty="0">
              <a:solidFill>
                <a:srgbClr val="0096D6"/>
              </a:solidFill>
              <a:cs typeface="HP Simplified" pitchFamily="34" charset="0"/>
            </a:endParaRPr>
          </a:p>
        </p:txBody>
      </p:sp>
      <p:cxnSp>
        <p:nvCxnSpPr>
          <p:cNvPr id="14" name="Straight Connector 13"/>
          <p:cNvCxnSpPr/>
          <p:nvPr/>
        </p:nvCxnSpPr>
        <p:spPr>
          <a:xfrm>
            <a:off x="2014043" y="987938"/>
            <a:ext cx="0" cy="3534003"/>
          </a:xfrm>
          <a:prstGeom prst="line">
            <a:avLst/>
          </a:prstGeom>
          <a:ln w="12700" cmpd="sng">
            <a:solidFill>
              <a:srgbClr val="999999"/>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89498276"/>
              </p:ext>
            </p:extLst>
          </p:nvPr>
        </p:nvGraphicFramePr>
        <p:xfrm>
          <a:off x="2070014" y="1120444"/>
          <a:ext cx="7018014" cy="3989070"/>
        </p:xfrm>
        <a:graphic>
          <a:graphicData uri="http://schemas.openxmlformats.org/drawingml/2006/table">
            <a:tbl>
              <a:tblPr firstRow="1" bandRow="1">
                <a:tableStyleId>{073A0DAA-6AF3-43AB-8588-CEC1D06C72B9}</a:tableStyleId>
              </a:tblPr>
              <a:tblGrid>
                <a:gridCol w="1558252"/>
                <a:gridCol w="5459762"/>
              </a:tblGrid>
              <a:tr h="605790">
                <a:tc>
                  <a:txBody>
                    <a:bodyPr/>
                    <a:lstStyle/>
                    <a:p>
                      <a:pPr marL="0" indent="0" algn="l">
                        <a:spcAft>
                          <a:spcPts val="300"/>
                        </a:spcAft>
                        <a:buFont typeface="Wingdings" charset="2"/>
                        <a:buNone/>
                      </a:pPr>
                      <a:r>
                        <a:rPr lang="en-US" sz="1100" b="0" dirty="0" smtClean="0">
                          <a:solidFill>
                            <a:srgbClr val="595959"/>
                          </a:solidFill>
                        </a:rPr>
                        <a:t>Playing to Win investment framework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Define</a:t>
                      </a:r>
                      <a:r>
                        <a:rPr lang="en-US" sz="1100" b="0" baseline="0" dirty="0" smtClean="0">
                          <a:solidFill>
                            <a:srgbClr val="595959"/>
                          </a:solidFill>
                        </a:rPr>
                        <a:t> winning, where we’ll play, how we’ll win, and what capabilities and systems must be in place</a:t>
                      </a:r>
                      <a:endParaRPr lang="en-US" sz="1100" b="0"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smtClean="0">
                          <a:solidFill>
                            <a:srgbClr val="595959"/>
                          </a:solidFill>
                        </a:rPr>
                        <a:t>Simplified partner structure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Roll-out</a:t>
                      </a:r>
                      <a:r>
                        <a:rPr lang="en-US" sz="1100" b="0" baseline="0" dirty="0" smtClean="0">
                          <a:solidFill>
                            <a:srgbClr val="595959"/>
                          </a:solidFill>
                        </a:rPr>
                        <a:t> a</a:t>
                      </a:r>
                      <a:r>
                        <a:rPr lang="en-US" sz="1100" b="0" dirty="0" smtClean="0">
                          <a:solidFill>
                            <a:srgbClr val="595959"/>
                          </a:solidFill>
                        </a:rPr>
                        <a:t> consistent </a:t>
                      </a:r>
                      <a:r>
                        <a:rPr lang="en-US" sz="1100" b="0" baseline="0" dirty="0" smtClean="0">
                          <a:solidFill>
                            <a:srgbClr val="595959"/>
                          </a:solidFill>
                        </a:rPr>
                        <a:t> </a:t>
                      </a:r>
                      <a:r>
                        <a:rPr lang="en-US" sz="1100" b="0" dirty="0" smtClean="0">
                          <a:solidFill>
                            <a:srgbClr val="595959"/>
                          </a:solidFill>
                        </a:rPr>
                        <a:t>partner</a:t>
                      </a:r>
                      <a:r>
                        <a:rPr lang="en-US" sz="1100" b="0" baseline="0" dirty="0" smtClean="0">
                          <a:solidFill>
                            <a:srgbClr val="595959"/>
                          </a:solidFill>
                        </a:rPr>
                        <a:t> benefit and compensation structure, and develop an optimized partner landscape</a:t>
                      </a:r>
                      <a:endParaRPr lang="en-US" sz="1100" b="0" strike="sngStrike"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smtClean="0">
                          <a:solidFill>
                            <a:srgbClr val="595959"/>
                          </a:solidFill>
                        </a:rPr>
                        <a:t>Prioritized coverage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Organize</a:t>
                      </a:r>
                      <a:r>
                        <a:rPr lang="en-US" sz="1100" b="0" baseline="0" dirty="0" smtClean="0">
                          <a:solidFill>
                            <a:srgbClr val="595959"/>
                          </a:solidFill>
                        </a:rPr>
                        <a:t> our channel  sales  teams for growth and focus on key priorities</a:t>
                      </a:r>
                      <a:endParaRPr lang="en-US" sz="1100" b="0" strike="sngStrike"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smtClean="0">
                          <a:solidFill>
                            <a:srgbClr val="595959"/>
                          </a:solidFill>
                        </a:rPr>
                        <a:t>Top partner relationships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Develop a closer relationship with top partners in the distribution, commercial, and consumer markets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smtClean="0">
                          <a:solidFill>
                            <a:srgbClr val="595959"/>
                          </a:solidFill>
                        </a:rPr>
                        <a:t>JBP quality &amp; utilization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Continuously</a:t>
                      </a:r>
                      <a:r>
                        <a:rPr lang="en-US" sz="1100" b="0" baseline="0" dirty="0" smtClean="0">
                          <a:solidFill>
                            <a:srgbClr val="595959"/>
                          </a:solidFill>
                        </a:rPr>
                        <a:t> d</a:t>
                      </a:r>
                      <a:r>
                        <a:rPr lang="en-US" sz="1100" b="0" dirty="0" smtClean="0">
                          <a:solidFill>
                            <a:srgbClr val="595959"/>
                          </a:solidFill>
                        </a:rPr>
                        <a:t>evelop</a:t>
                      </a:r>
                      <a:r>
                        <a:rPr lang="en-US" sz="1100" b="0" baseline="0" dirty="0" smtClean="0">
                          <a:solidFill>
                            <a:srgbClr val="595959"/>
                          </a:solidFill>
                        </a:rPr>
                        <a:t> </a:t>
                      </a:r>
                      <a:r>
                        <a:rPr lang="en-US" sz="1100" b="0" strike="noStrike" baseline="0" dirty="0" smtClean="0">
                          <a:solidFill>
                            <a:srgbClr val="595959"/>
                          </a:solidFill>
                        </a:rPr>
                        <a:t>and maintain </a:t>
                      </a:r>
                      <a:r>
                        <a:rPr lang="en-US" sz="1100" b="0" dirty="0" smtClean="0">
                          <a:solidFill>
                            <a:srgbClr val="595959"/>
                          </a:solidFill>
                        </a:rPr>
                        <a:t>Joint-Business Planning across HP’s top partner accounts</a:t>
                      </a:r>
                      <a:r>
                        <a:rPr lang="en-US" sz="1100" b="0" baseline="0" dirty="0" smtClean="0">
                          <a:solidFill>
                            <a:srgbClr val="595959"/>
                          </a:solidFill>
                        </a:rPr>
                        <a:t> to </a:t>
                      </a:r>
                      <a:r>
                        <a:rPr lang="en-US" sz="1100" b="0" strike="noStrike" baseline="0" dirty="0" smtClean="0">
                          <a:solidFill>
                            <a:srgbClr val="595959"/>
                          </a:solidFill>
                        </a:rPr>
                        <a:t>d</a:t>
                      </a:r>
                      <a:r>
                        <a:rPr lang="en-US" sz="1100" b="0" strike="noStrike" dirty="0" smtClean="0">
                          <a:solidFill>
                            <a:srgbClr val="595959"/>
                          </a:solidFill>
                        </a:rPr>
                        <a:t>rive engagement and growth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Wingdings" charset="2"/>
                        <a:buNone/>
                      </a:pPr>
                      <a:r>
                        <a:rPr lang="en-US" sz="1100" b="0" dirty="0" smtClean="0">
                          <a:solidFill>
                            <a:srgbClr val="595959"/>
                          </a:solidFill>
                        </a:rPr>
                        <a:t>Standardized sales processes, insights, &amp;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Launch productivity and</a:t>
                      </a:r>
                      <a:r>
                        <a:rPr lang="en-US" sz="1100" b="0" baseline="0" dirty="0" smtClean="0">
                          <a:solidFill>
                            <a:srgbClr val="595959"/>
                          </a:solidFill>
                        </a:rPr>
                        <a:t> u</a:t>
                      </a:r>
                      <a:r>
                        <a:rPr lang="en-US" sz="1100" b="0" dirty="0" smtClean="0">
                          <a:solidFill>
                            <a:srgbClr val="595959"/>
                          </a:solidFill>
                        </a:rPr>
                        <a:t>sability enhancements—</a:t>
                      </a:r>
                      <a:r>
                        <a:rPr lang="en-US" sz="1100" b="0" baseline="0" dirty="0" smtClean="0">
                          <a:solidFill>
                            <a:srgbClr val="595959"/>
                          </a:solidFill>
                        </a:rPr>
                        <a:t>including providing </a:t>
                      </a:r>
                      <a:r>
                        <a:rPr lang="en-US" sz="1100" b="0" dirty="0" smtClean="0">
                          <a:solidFill>
                            <a:srgbClr val="595959"/>
                          </a:solidFill>
                        </a:rPr>
                        <a:t>JBP, heat maps, dashboards, SFDC—and fully integrate growth initiatives across all routes to market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434340">
                <a:tc>
                  <a:txBody>
                    <a:bodyPr/>
                    <a:lstStyle/>
                    <a:p>
                      <a:pPr marL="0" indent="0" algn="l">
                        <a:spcAft>
                          <a:spcPts val="300"/>
                        </a:spcAft>
                        <a:buFont typeface="Wingdings" charset="2"/>
                        <a:buNone/>
                      </a:pPr>
                      <a:r>
                        <a:rPr lang="en-US" sz="1100" b="0" dirty="0" err="1" smtClean="0">
                          <a:solidFill>
                            <a:srgbClr val="595959"/>
                          </a:solidFill>
                        </a:rPr>
                        <a:t>RtM</a:t>
                      </a:r>
                      <a:r>
                        <a:rPr lang="en-US" sz="1100" b="0" dirty="0" smtClean="0">
                          <a:solidFill>
                            <a:srgbClr val="595959"/>
                          </a:solidFill>
                        </a:rPr>
                        <a:t> simplification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Clear messaging and processes for Route to Market and fulfillment choices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Wingdings" charset="2"/>
                        <a:buNone/>
                      </a:pPr>
                      <a:r>
                        <a:rPr lang="en-US" sz="1100" b="0" dirty="0" smtClean="0">
                          <a:solidFill>
                            <a:srgbClr val="595959"/>
                          </a:solidFill>
                        </a:rPr>
                        <a:t>WW channel governance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Improve the efficiency of HP’s channel governance across regions and functions by executing on a simplified and consistent framework (engagement, reporting, and tracking)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27194387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5740"/>
            <a:ext cx="9144000" cy="5149240"/>
          </a:xfrm>
          <a:prstGeom prst="rect">
            <a:avLst/>
          </a:prstGeom>
        </p:spPr>
      </p:pic>
      <p:sp>
        <p:nvSpPr>
          <p:cNvPr id="10" name="Rectangle 9"/>
          <p:cNvSpPr/>
          <p:nvPr/>
        </p:nvSpPr>
        <p:spPr>
          <a:xfrm>
            <a:off x="0" y="0"/>
            <a:ext cx="9144000" cy="5143500"/>
          </a:xfrm>
          <a:prstGeom prst="rect">
            <a:avLst/>
          </a:prstGeom>
          <a:solidFill>
            <a:srgbClr val="FFFFFF">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What are we planning to do about it?</a:t>
            </a:r>
          </a:p>
        </p:txBody>
      </p:sp>
      <p:sp>
        <p:nvSpPr>
          <p:cNvPr id="33" name="TextBox 32"/>
          <p:cNvSpPr txBox="1"/>
          <p:nvPr/>
        </p:nvSpPr>
        <p:spPr>
          <a:xfrm>
            <a:off x="413303" y="1187923"/>
            <a:ext cx="2125986" cy="365760"/>
          </a:xfrm>
          <a:prstGeom prst="rect">
            <a:avLst/>
          </a:prstGeom>
          <a:noFill/>
        </p:spPr>
        <p:txBody>
          <a:bodyPr wrap="square" lIns="0" tIns="0" rIns="0" bIns="0" rtlCol="0" anchor="ctr">
            <a:noAutofit/>
          </a:bodyPr>
          <a:lstStyle/>
          <a:p>
            <a:pPr algn="ctr" defTabSz="430213">
              <a:spcAft>
                <a:spcPts val="400"/>
              </a:spcAft>
              <a:buSzPct val="100000"/>
            </a:pPr>
            <a:r>
              <a:rPr lang="en-US" sz="2400" b="1" dirty="0" smtClean="0">
                <a:solidFill>
                  <a:srgbClr val="0096D6"/>
                </a:solidFill>
                <a:cs typeface="HP Simplified" pitchFamily="34" charset="0"/>
              </a:rPr>
              <a:t>The technique</a:t>
            </a:r>
            <a:endParaRPr lang="en-US" sz="2400" b="1" dirty="0">
              <a:solidFill>
                <a:srgbClr val="0096D6"/>
              </a:solidFill>
              <a:cs typeface="HP Simplified" pitchFamily="34" charset="0"/>
            </a:endParaRPr>
          </a:p>
        </p:txBody>
      </p:sp>
      <p:cxnSp>
        <p:nvCxnSpPr>
          <p:cNvPr id="14" name="Straight Connector 13"/>
          <p:cNvCxnSpPr/>
          <p:nvPr/>
        </p:nvCxnSpPr>
        <p:spPr>
          <a:xfrm>
            <a:off x="3002875" y="1072999"/>
            <a:ext cx="0" cy="3534003"/>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3525479954"/>
              </p:ext>
            </p:extLst>
          </p:nvPr>
        </p:nvGraphicFramePr>
        <p:xfrm>
          <a:off x="3343222" y="1493924"/>
          <a:ext cx="5460432" cy="2594610"/>
        </p:xfrm>
        <a:graphic>
          <a:graphicData uri="http://schemas.openxmlformats.org/drawingml/2006/table">
            <a:tbl>
              <a:tblPr firstRow="1" bandRow="1">
                <a:tableStyleId>{073A0DAA-6AF3-43AB-8588-CEC1D06C72B9}</a:tableStyleId>
              </a:tblPr>
              <a:tblGrid>
                <a:gridCol w="1895727"/>
                <a:gridCol w="3564705"/>
              </a:tblGrid>
              <a:tr h="777240">
                <a:tc>
                  <a:txBody>
                    <a:bodyPr/>
                    <a:lstStyle/>
                    <a:p>
                      <a:pPr marL="0" marR="0" indent="0" algn="l" defTabSz="457200" rtl="0" eaLnBrk="1" fontAlgn="auto" latinLnBrk="0" hangingPunct="1">
                        <a:lnSpc>
                          <a:spcPct val="100000"/>
                        </a:lnSpc>
                        <a:spcBef>
                          <a:spcPts val="0"/>
                        </a:spcBef>
                        <a:spcAft>
                          <a:spcPts val="300"/>
                        </a:spcAft>
                        <a:buClrTx/>
                        <a:buSzTx/>
                        <a:buFont typeface="HP Simplified" panose="020B0604020204020204" pitchFamily="34" charset="0"/>
                        <a:buNone/>
                        <a:tabLst/>
                        <a:defRPr/>
                      </a:pPr>
                      <a:r>
                        <a:rPr lang="en-US" sz="1100" b="0" dirty="0" smtClean="0">
                          <a:solidFill>
                            <a:srgbClr val="595959"/>
                          </a:solidFill>
                        </a:rPr>
                        <a:t>Partner First portal &amp;</a:t>
                      </a:r>
                    </a:p>
                    <a:p>
                      <a:pPr marL="0" indent="0" algn="l">
                        <a:spcAft>
                          <a:spcPts val="300"/>
                        </a:spcAft>
                        <a:buFont typeface="HP Simplified" panose="020B0604020204020204" pitchFamily="34" charset="0"/>
                        <a:buNone/>
                      </a:pPr>
                      <a:r>
                        <a:rPr lang="en-US" sz="1100" b="0" dirty="0" smtClean="0">
                          <a:solidFill>
                            <a:srgbClr val="595959"/>
                          </a:solidFill>
                        </a:rPr>
                        <a:t>training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Provide</a:t>
                      </a:r>
                      <a:r>
                        <a:rPr lang="en-US" sz="1100" b="0" baseline="0" dirty="0" smtClean="0">
                          <a:solidFill>
                            <a:srgbClr val="595959"/>
                          </a:solidFill>
                        </a:rPr>
                        <a:t> easy, one-stop access to partner t</a:t>
                      </a:r>
                      <a:r>
                        <a:rPr lang="en-US" sz="1100" b="0" dirty="0" smtClean="0">
                          <a:solidFill>
                            <a:srgbClr val="595959"/>
                          </a:solidFill>
                        </a:rPr>
                        <a:t>raining, certifications, collateral, and other resources, including new solutions-based tracks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HP Simplified" panose="020B0604020204020204" pitchFamily="34" charset="0"/>
                        <a:buNone/>
                      </a:pPr>
                      <a:r>
                        <a:rPr lang="en-US" sz="1100" b="0" dirty="0" smtClean="0">
                          <a:solidFill>
                            <a:srgbClr val="595959"/>
                          </a:solidFill>
                        </a:rPr>
                        <a:t>Sales competence training &amp; assessment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Asses gaps</a:t>
                      </a:r>
                      <a:r>
                        <a:rPr lang="en-US" sz="1100" b="0" baseline="0" dirty="0" smtClean="0">
                          <a:solidFill>
                            <a:srgbClr val="595959"/>
                          </a:solidFill>
                        </a:rPr>
                        <a:t> and identify </a:t>
                      </a:r>
                      <a:r>
                        <a:rPr lang="en-US" sz="1100" b="0" dirty="0" smtClean="0">
                          <a:solidFill>
                            <a:srgbClr val="595959"/>
                          </a:solidFill>
                        </a:rPr>
                        <a:t>needs</a:t>
                      </a:r>
                      <a:r>
                        <a:rPr lang="en-US" sz="1100" b="0" baseline="0" dirty="0" smtClean="0">
                          <a:solidFill>
                            <a:srgbClr val="595959"/>
                          </a:solidFill>
                        </a:rPr>
                        <a:t> </a:t>
                      </a:r>
                      <a:r>
                        <a:rPr lang="en-US" sz="1100" b="0" dirty="0" smtClean="0">
                          <a:solidFill>
                            <a:srgbClr val="595959"/>
                          </a:solidFill>
                        </a:rPr>
                        <a:t>to achieve sales excellence,</a:t>
                      </a:r>
                      <a:r>
                        <a:rPr lang="en-US" sz="1100" b="0" baseline="0" dirty="0" smtClean="0">
                          <a:solidFill>
                            <a:srgbClr val="595959"/>
                          </a:solidFill>
                        </a:rPr>
                        <a:t> and use </a:t>
                      </a:r>
                      <a:r>
                        <a:rPr lang="en-US" sz="1100" b="0" dirty="0" smtClean="0">
                          <a:solidFill>
                            <a:srgbClr val="595959"/>
                          </a:solidFill>
                        </a:rPr>
                        <a:t>insights</a:t>
                      </a:r>
                      <a:r>
                        <a:rPr lang="en-US" sz="1100" b="0" baseline="0" dirty="0" smtClean="0">
                          <a:solidFill>
                            <a:srgbClr val="595959"/>
                          </a:solidFill>
                        </a:rPr>
                        <a:t> to develop role-</a:t>
                      </a:r>
                      <a:r>
                        <a:rPr lang="en-US" sz="1100" b="0" dirty="0" smtClean="0">
                          <a:solidFill>
                            <a:srgbClr val="595959"/>
                          </a:solidFill>
                        </a:rPr>
                        <a:t>based curriculums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HP Simplified" panose="020B0604020204020204" pitchFamily="34" charset="0"/>
                        <a:buNone/>
                      </a:pPr>
                      <a:r>
                        <a:rPr lang="en-US" sz="1100" b="0" dirty="0" smtClean="0">
                          <a:solidFill>
                            <a:srgbClr val="595959"/>
                          </a:solidFill>
                        </a:rPr>
                        <a:t>“Lifetime of Learning” </a:t>
                      </a:r>
                      <a:br>
                        <a:rPr lang="en-US" sz="1100" b="0" dirty="0" smtClean="0">
                          <a:solidFill>
                            <a:srgbClr val="595959"/>
                          </a:solidFill>
                        </a:rPr>
                      </a:br>
                      <a:r>
                        <a:rPr lang="en-US" sz="1100" b="0" dirty="0" smtClean="0">
                          <a:solidFill>
                            <a:srgbClr val="595959"/>
                          </a:solidFill>
                        </a:rPr>
                        <a:t>(Role-based)</a:t>
                      </a:r>
                      <a:endParaRPr lang="en-US" sz="1100" b="0" dirty="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indent="0" algn="l">
                        <a:spcAft>
                          <a:spcPts val="300"/>
                        </a:spcAft>
                        <a:buFont typeface="Wingdings" charset="2"/>
                        <a:buNone/>
                      </a:pPr>
                      <a:r>
                        <a:rPr lang="en-US" sz="1100" b="0" dirty="0" smtClean="0">
                          <a:solidFill>
                            <a:srgbClr val="595959"/>
                          </a:solidFill>
                        </a:rPr>
                        <a:t>Adaptive and targeted training plans to ensure focus on key skills and competencies needed for each role</a:t>
                      </a:r>
                      <a:endParaRPr lang="en-US" sz="1100" b="0" strike="sngStrike"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r h="605790">
                <a:tc>
                  <a:txBody>
                    <a:bodyPr/>
                    <a:lstStyle/>
                    <a:p>
                      <a:pPr marL="0" indent="0" algn="l">
                        <a:spcAft>
                          <a:spcPts val="300"/>
                        </a:spcAft>
                        <a:buFont typeface="HP Simplified" panose="020B0604020204020204" pitchFamily="34" charset="0"/>
                        <a:buNone/>
                      </a:pPr>
                      <a:r>
                        <a:rPr lang="en-US" sz="1100" b="0" dirty="0" smtClean="0">
                          <a:solidFill>
                            <a:srgbClr val="595959"/>
                          </a:solidFill>
                        </a:rPr>
                        <a:t>Sales management training</a:t>
                      </a:r>
                      <a:endParaRPr lang="en-US" sz="1100" b="0" dirty="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300"/>
                        </a:spcAft>
                        <a:buClrTx/>
                        <a:buSzTx/>
                        <a:buFont typeface="Wingdings" charset="2"/>
                        <a:buNone/>
                        <a:tabLst/>
                        <a:defRPr/>
                      </a:pPr>
                      <a:r>
                        <a:rPr lang="en-US" sz="1100" b="0" dirty="0" smtClean="0">
                          <a:solidFill>
                            <a:srgbClr val="595959"/>
                          </a:solidFill>
                        </a:rPr>
                        <a:t>Develop sales leaders and support them in creating </a:t>
                      </a:r>
                      <a:r>
                        <a:rPr lang="en-US" sz="1100" b="0" baseline="0" dirty="0" smtClean="0">
                          <a:solidFill>
                            <a:srgbClr val="595959"/>
                          </a:solidFill>
                        </a:rPr>
                        <a:t>a disciplined and professional sales force</a:t>
                      </a:r>
                      <a:endParaRPr lang="en-US" sz="1100" b="0" strike="sngStrike" dirty="0" smtClean="0">
                        <a:solidFill>
                          <a:srgbClr val="595959"/>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977229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616527545_1bc7098890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5143499"/>
          </a:xfrm>
          <a:prstGeom prst="rect">
            <a:avLst/>
          </a:prstGeom>
        </p:spPr>
      </p:pic>
      <p:sp>
        <p:nvSpPr>
          <p:cNvPr id="2" name="Rectangle 1"/>
          <p:cNvSpPr/>
          <p:nvPr/>
        </p:nvSpPr>
        <p:spPr>
          <a:xfrm>
            <a:off x="375249" y="347133"/>
            <a:ext cx="4069360" cy="1440394"/>
          </a:xfrm>
          <a:prstGeom prst="rect">
            <a:avLst/>
          </a:prstGeom>
        </p:spPr>
        <p:txBody>
          <a:bodyPr wrap="square">
            <a:spAutoFit/>
          </a:bodyPr>
          <a:lstStyle/>
          <a:p>
            <a:pPr defTabSz="430213">
              <a:lnSpc>
                <a:spcPct val="80000"/>
              </a:lnSpc>
              <a:spcAft>
                <a:spcPts val="400"/>
              </a:spcAft>
              <a:buSzPct val="100000"/>
            </a:pPr>
            <a:r>
              <a:rPr lang="en-US" sz="3600" b="1" dirty="0" smtClean="0">
                <a:solidFill>
                  <a:srgbClr val="FFFFFF"/>
                </a:solidFill>
                <a:latin typeface="HP Simplified" pitchFamily="34" charset="0"/>
                <a:cs typeface="HP Simplified" pitchFamily="34" charset="0"/>
              </a:rPr>
              <a:t>“The strength of the channel equals the health of HP.”</a:t>
            </a:r>
          </a:p>
        </p:txBody>
      </p:sp>
      <p:sp>
        <p:nvSpPr>
          <p:cNvPr id="4" name="Rectangle 3"/>
          <p:cNvSpPr/>
          <p:nvPr/>
        </p:nvSpPr>
        <p:spPr>
          <a:xfrm>
            <a:off x="4169399" y="3695661"/>
            <a:ext cx="4572000" cy="596061"/>
          </a:xfrm>
          <a:prstGeom prst="rect">
            <a:avLst/>
          </a:prstGeom>
        </p:spPr>
        <p:txBody>
          <a:bodyPr>
            <a:spAutoFit/>
          </a:bodyPr>
          <a:lstStyle/>
          <a:p>
            <a:pPr algn="r" defTabSz="430213">
              <a:lnSpc>
                <a:spcPct val="80000"/>
              </a:lnSpc>
              <a:spcAft>
                <a:spcPts val="400"/>
              </a:spcAft>
              <a:buSzPct val="100000"/>
            </a:pPr>
            <a:r>
              <a:rPr lang="en-US" b="1" dirty="0" smtClean="0">
                <a:solidFill>
                  <a:srgbClr val="FFFFFF"/>
                </a:solidFill>
                <a:latin typeface="HP Simplified" pitchFamily="34" charset="0"/>
                <a:cs typeface="HP Simplified" pitchFamily="34" charset="0"/>
              </a:rPr>
              <a:t>Dion </a:t>
            </a:r>
            <a:r>
              <a:rPr lang="en-US" b="1" dirty="0" err="1" smtClean="0">
                <a:solidFill>
                  <a:srgbClr val="FFFFFF"/>
                </a:solidFill>
                <a:latin typeface="HP Simplified" pitchFamily="34" charset="0"/>
                <a:cs typeface="HP Simplified" pitchFamily="34" charset="0"/>
              </a:rPr>
              <a:t>Weisler</a:t>
            </a:r>
            <a:endParaRPr lang="en-US" b="1" dirty="0">
              <a:solidFill>
                <a:srgbClr val="FFFFFF"/>
              </a:solidFill>
              <a:latin typeface="HP Simplified" pitchFamily="34" charset="0"/>
              <a:cs typeface="HP Simplified" pitchFamily="34" charset="0"/>
            </a:endParaRPr>
          </a:p>
          <a:p>
            <a:pPr algn="r" defTabSz="430213">
              <a:lnSpc>
                <a:spcPct val="80000"/>
              </a:lnSpc>
              <a:spcAft>
                <a:spcPts val="400"/>
              </a:spcAft>
              <a:buSzPct val="100000"/>
            </a:pPr>
            <a:r>
              <a:rPr lang="en-US" dirty="0" smtClean="0">
                <a:solidFill>
                  <a:srgbClr val="FFFFFF"/>
                </a:solidFill>
                <a:latin typeface="HP Simplified" pitchFamily="34" charset="0"/>
                <a:cs typeface="HP Simplified" pitchFamily="34" charset="0"/>
              </a:rPr>
              <a:t>HP CEO</a:t>
            </a:r>
            <a:endParaRPr lang="en-US" dirty="0">
              <a:solidFill>
                <a:srgbClr val="FFFFFF"/>
              </a:solidFill>
              <a:latin typeface="HP Simplified" pitchFamily="34" charset="0"/>
              <a:cs typeface="HP Simplified" pitchFamily="34" charset="0"/>
            </a:endParaRPr>
          </a:p>
        </p:txBody>
      </p:sp>
    </p:spTree>
    <p:extLst>
      <p:ext uri="{BB962C8B-B14F-4D97-AF65-F5344CB8AC3E}">
        <p14:creationId xmlns:p14="http://schemas.microsoft.com/office/powerpoint/2010/main" val="12634258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25464"/>
            <a:ext cx="8885704" cy="2006703"/>
          </a:xfrm>
        </p:spPr>
        <p:txBody>
          <a:bodyPr/>
          <a:lstStyle/>
          <a:p>
            <a:pPr algn="r"/>
            <a:r>
              <a:rPr lang="en-US" sz="10000" dirty="0" smtClean="0"/>
              <a:t>Thanks.</a:t>
            </a:r>
            <a:endParaRPr lang="en-US" sz="10000" dirty="0"/>
          </a:p>
        </p:txBody>
      </p:sp>
    </p:spTree>
    <p:extLst>
      <p:ext uri="{BB962C8B-B14F-4D97-AF65-F5344CB8AC3E}">
        <p14:creationId xmlns:p14="http://schemas.microsoft.com/office/powerpoint/2010/main" val="8583151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345141996_9c3a74316b_o.jpg"/>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a:stretch/>
        </p:blipFill>
        <p:spPr>
          <a:xfrm>
            <a:off x="0" y="1"/>
            <a:ext cx="9144000" cy="5143499"/>
          </a:xfrm>
          <a:prstGeom prst="rect">
            <a:avLst/>
          </a:prstGeom>
        </p:spPr>
      </p:pic>
      <p:sp>
        <p:nvSpPr>
          <p:cNvPr id="10" name="TextBox 9"/>
          <p:cNvSpPr txBox="1"/>
          <p:nvPr/>
        </p:nvSpPr>
        <p:spPr>
          <a:xfrm>
            <a:off x="4354472" y="893044"/>
            <a:ext cx="5921436" cy="1710212"/>
          </a:xfrm>
          <a:prstGeom prst="rect">
            <a:avLst/>
          </a:prstGeom>
          <a:noFill/>
        </p:spPr>
        <p:txBody>
          <a:bodyPr wrap="square" rtlCol="0">
            <a:spAutoFit/>
          </a:bodyPr>
          <a:lstStyle/>
          <a:p>
            <a:pPr defTabSz="430213">
              <a:lnSpc>
                <a:spcPct val="80000"/>
              </a:lnSpc>
              <a:spcAft>
                <a:spcPts val="200"/>
              </a:spcAft>
              <a:buSzPct val="100000"/>
            </a:pPr>
            <a:r>
              <a:rPr lang="en-US" sz="3200" b="1" dirty="0">
                <a:solidFill>
                  <a:srgbClr val="FFFFFF"/>
                </a:solidFill>
                <a:latin typeface="HP Simplified" pitchFamily="34" charset="0"/>
                <a:cs typeface="HP Simplified" pitchFamily="34" charset="0"/>
              </a:rPr>
              <a:t>T</a:t>
            </a:r>
            <a:r>
              <a:rPr lang="en-US" sz="3200" b="1" dirty="0" smtClean="0">
                <a:solidFill>
                  <a:srgbClr val="FFFFFF"/>
                </a:solidFill>
                <a:latin typeface="HP Simplified" pitchFamily="34" charset="0"/>
                <a:cs typeface="HP Simplified" pitchFamily="34" charset="0"/>
              </a:rPr>
              <a:t>o </a:t>
            </a:r>
            <a:r>
              <a:rPr lang="en-US" sz="3200" dirty="0" smtClean="0">
                <a:solidFill>
                  <a:srgbClr val="FFFFFF"/>
                </a:solidFill>
                <a:latin typeface="HP Simplified" pitchFamily="34" charset="0"/>
                <a:cs typeface="HP Simplified" pitchFamily="34" charset="0"/>
              </a:rPr>
              <a:t>create and implement a channel model that is the </a:t>
            </a:r>
            <a:r>
              <a:rPr lang="en-US" sz="3200" b="1" dirty="0" smtClean="0">
                <a:solidFill>
                  <a:srgbClr val="FFFFFF"/>
                </a:solidFill>
                <a:latin typeface="HP Simplified" pitchFamily="34" charset="0"/>
                <a:cs typeface="HP Simplified" pitchFamily="34" charset="0"/>
              </a:rPr>
              <a:t>aspiration</a:t>
            </a:r>
            <a:r>
              <a:rPr lang="en-US" sz="3200" dirty="0" smtClean="0">
                <a:solidFill>
                  <a:srgbClr val="FFFFFF"/>
                </a:solidFill>
                <a:latin typeface="HP Simplified" pitchFamily="34" charset="0"/>
                <a:cs typeface="HP Simplified" pitchFamily="34" charset="0"/>
              </a:rPr>
              <a:t> across </a:t>
            </a:r>
          </a:p>
          <a:p>
            <a:pPr defTabSz="430213">
              <a:lnSpc>
                <a:spcPct val="80000"/>
              </a:lnSpc>
              <a:spcAft>
                <a:spcPts val="200"/>
              </a:spcAft>
              <a:buSzPct val="100000"/>
            </a:pPr>
            <a:r>
              <a:rPr lang="en-US" sz="3200" b="1" dirty="0" smtClean="0">
                <a:solidFill>
                  <a:srgbClr val="FFFFFF"/>
                </a:solidFill>
                <a:latin typeface="HP Simplified" pitchFamily="34" charset="0"/>
                <a:cs typeface="HP Simplified" pitchFamily="34" charset="0"/>
              </a:rPr>
              <a:t>all</a:t>
            </a:r>
            <a:r>
              <a:rPr lang="en-US" sz="3200" dirty="0" smtClean="0">
                <a:solidFill>
                  <a:srgbClr val="FFFFFF"/>
                </a:solidFill>
                <a:latin typeface="HP Simplified" pitchFamily="34" charset="0"/>
                <a:cs typeface="HP Simplified" pitchFamily="34" charset="0"/>
              </a:rPr>
              <a:t> industries</a:t>
            </a:r>
          </a:p>
        </p:txBody>
      </p:sp>
      <p:sp>
        <p:nvSpPr>
          <p:cNvPr id="4" name="TextBox 3"/>
          <p:cNvSpPr txBox="1"/>
          <p:nvPr/>
        </p:nvSpPr>
        <p:spPr>
          <a:xfrm>
            <a:off x="4354473" y="230890"/>
            <a:ext cx="2398555" cy="707886"/>
          </a:xfrm>
          <a:prstGeom prst="rect">
            <a:avLst/>
          </a:prstGeom>
          <a:noFill/>
        </p:spPr>
        <p:txBody>
          <a:bodyPr wrap="none" rtlCol="0">
            <a:spAutoFit/>
          </a:bodyPr>
          <a:lstStyle/>
          <a:p>
            <a:pPr defTabSz="430213">
              <a:spcAft>
                <a:spcPts val="200"/>
              </a:spcAft>
              <a:buSzPct val="100000"/>
            </a:pPr>
            <a:r>
              <a:rPr lang="en-US" sz="4000" b="1" dirty="0" smtClean="0">
                <a:solidFill>
                  <a:srgbClr val="FFFFFF"/>
                </a:solidFill>
                <a:latin typeface="HP Simplified" pitchFamily="34" charset="0"/>
                <a:cs typeface="HP Simplified" pitchFamily="34" charset="0"/>
              </a:rPr>
              <a:t>Our vision</a:t>
            </a:r>
          </a:p>
        </p:txBody>
      </p:sp>
    </p:spTree>
    <p:extLst>
      <p:ext uri="{BB962C8B-B14F-4D97-AF65-F5344CB8AC3E}">
        <p14:creationId xmlns:p14="http://schemas.microsoft.com/office/powerpoint/2010/main" val="2416648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180" name="Picture 4" descr="http://cvanheerden.files.wordpress.com/2011/02/mountain-climb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
            <a:ext cx="9144000" cy="5143499"/>
          </a:xfrm>
          <a:prstGeom prst="rect">
            <a:avLst/>
          </a:prstGeom>
          <a:noFill/>
        </p:spPr>
      </p:pic>
      <p:sp>
        <p:nvSpPr>
          <p:cNvPr id="8" name="TextBox 7"/>
          <p:cNvSpPr txBox="1"/>
          <p:nvPr/>
        </p:nvSpPr>
        <p:spPr>
          <a:xfrm>
            <a:off x="215525" y="537213"/>
            <a:ext cx="4612509" cy="1384995"/>
          </a:xfrm>
          <a:prstGeom prst="rect">
            <a:avLst/>
          </a:prstGeom>
          <a:noFill/>
        </p:spPr>
        <p:txBody>
          <a:bodyPr wrap="square" rtlCol="0">
            <a:spAutoFit/>
          </a:bodyPr>
          <a:lstStyle/>
          <a:p>
            <a:pPr defTabSz="430213">
              <a:lnSpc>
                <a:spcPct val="80000"/>
              </a:lnSpc>
              <a:spcAft>
                <a:spcPts val="200"/>
              </a:spcAft>
              <a:buSzPct val="100000"/>
            </a:pPr>
            <a:r>
              <a:rPr lang="en-US" sz="4000" b="1" dirty="0" smtClean="0">
                <a:solidFill>
                  <a:schemeClr val="bg1"/>
                </a:solidFill>
                <a:latin typeface="HP Simplified" pitchFamily="34" charset="0"/>
                <a:cs typeface="HP Simplified" pitchFamily="34" charset="0"/>
              </a:rPr>
              <a:t>Our mission</a:t>
            </a:r>
          </a:p>
          <a:p>
            <a:pPr defTabSz="430213">
              <a:lnSpc>
                <a:spcPct val="80000"/>
              </a:lnSpc>
              <a:spcAft>
                <a:spcPts val="200"/>
              </a:spcAft>
              <a:buSzPct val="100000"/>
            </a:pPr>
            <a:endParaRPr lang="en-US" sz="2000" dirty="0" smtClean="0">
              <a:solidFill>
                <a:schemeClr val="bg1"/>
              </a:solidFill>
              <a:latin typeface="HP Simplified" pitchFamily="34" charset="0"/>
              <a:cs typeface="HP Simplified" pitchFamily="34" charset="0"/>
            </a:endParaRPr>
          </a:p>
          <a:p>
            <a:pPr defTabSz="430213">
              <a:lnSpc>
                <a:spcPct val="80000"/>
              </a:lnSpc>
              <a:spcAft>
                <a:spcPts val="200"/>
              </a:spcAft>
              <a:buSzPct val="100000"/>
            </a:pPr>
            <a:r>
              <a:rPr lang="en-US" sz="2000" dirty="0" smtClean="0">
                <a:solidFill>
                  <a:schemeClr val="bg1"/>
                </a:solidFill>
                <a:latin typeface="HP Simplified" pitchFamily="34" charset="0"/>
                <a:cs typeface="HP Simplified" pitchFamily="34" charset="0"/>
              </a:rPr>
              <a:t>Increase channel </a:t>
            </a:r>
            <a:r>
              <a:rPr lang="en-US" sz="2000" b="1" dirty="0" smtClean="0">
                <a:solidFill>
                  <a:schemeClr val="bg1"/>
                </a:solidFill>
                <a:latin typeface="HP Simplified" pitchFamily="34" charset="0"/>
                <a:cs typeface="HP Simplified" pitchFamily="34" charset="0"/>
              </a:rPr>
              <a:t>engagement</a:t>
            </a:r>
            <a:r>
              <a:rPr lang="en-US" sz="2000" dirty="0" smtClean="0">
                <a:solidFill>
                  <a:schemeClr val="bg1"/>
                </a:solidFill>
                <a:latin typeface="HP Simplified" pitchFamily="34" charset="0"/>
                <a:cs typeface="HP Simplified" pitchFamily="34" charset="0"/>
              </a:rPr>
              <a:t> &amp; </a:t>
            </a:r>
            <a:br>
              <a:rPr lang="en-US" sz="2000" dirty="0" smtClean="0">
                <a:solidFill>
                  <a:schemeClr val="bg1"/>
                </a:solidFill>
                <a:latin typeface="HP Simplified" pitchFamily="34" charset="0"/>
                <a:cs typeface="HP Simplified" pitchFamily="34" charset="0"/>
              </a:rPr>
            </a:br>
            <a:r>
              <a:rPr lang="en-US" sz="2000" b="1" dirty="0" smtClean="0">
                <a:solidFill>
                  <a:schemeClr val="bg1"/>
                </a:solidFill>
                <a:latin typeface="HP Simplified" pitchFamily="34" charset="0"/>
                <a:cs typeface="HP Simplified" pitchFamily="34" charset="0"/>
              </a:rPr>
              <a:t>ease of doing business </a:t>
            </a:r>
            <a:r>
              <a:rPr lang="en-US" sz="2000" dirty="0" smtClean="0">
                <a:solidFill>
                  <a:schemeClr val="bg1"/>
                </a:solidFill>
                <a:latin typeface="HP Simplified" pitchFamily="34" charset="0"/>
                <a:cs typeface="HP Simplified" pitchFamily="34" charset="0"/>
              </a:rPr>
              <a:t>through</a:t>
            </a:r>
          </a:p>
        </p:txBody>
      </p:sp>
      <p:sp>
        <p:nvSpPr>
          <p:cNvPr id="2" name="Rectangle 1"/>
          <p:cNvSpPr/>
          <p:nvPr/>
        </p:nvSpPr>
        <p:spPr>
          <a:xfrm>
            <a:off x="305660" y="1956641"/>
            <a:ext cx="3603634" cy="1482457"/>
          </a:xfrm>
          <a:prstGeom prst="rect">
            <a:avLst/>
          </a:prstGeom>
        </p:spPr>
        <p:txBody>
          <a:bodyPr wrap="square">
            <a:spAutoFit/>
          </a:bodyPr>
          <a:lstStyle/>
          <a:p>
            <a:pPr marL="285750" indent="-285750" defTabSz="430213">
              <a:lnSpc>
                <a:spcPct val="80000"/>
              </a:lnSpc>
              <a:spcAft>
                <a:spcPts val="200"/>
              </a:spcAft>
              <a:buSzPct val="100000"/>
              <a:buFont typeface="Wingdings" charset="2"/>
              <a:buChar char="ü"/>
            </a:pPr>
            <a:r>
              <a:rPr lang="en-US" dirty="0" smtClean="0">
                <a:solidFill>
                  <a:schemeClr val="bg1"/>
                </a:solidFill>
                <a:latin typeface="HP Simplified" pitchFamily="34" charset="0"/>
                <a:cs typeface="HP Simplified" pitchFamily="34" charset="0"/>
              </a:rPr>
              <a:t>Innovative tools &amp; processes</a:t>
            </a:r>
          </a:p>
          <a:p>
            <a:pPr marL="285750" indent="-285750" defTabSz="430213">
              <a:lnSpc>
                <a:spcPct val="80000"/>
              </a:lnSpc>
              <a:spcAft>
                <a:spcPts val="200"/>
              </a:spcAft>
              <a:buSzPct val="100000"/>
              <a:buFont typeface="Wingdings" charset="2"/>
              <a:buChar char="ü"/>
            </a:pPr>
            <a:r>
              <a:rPr lang="en-US" dirty="0" smtClean="0">
                <a:solidFill>
                  <a:schemeClr val="bg1"/>
                </a:solidFill>
                <a:latin typeface="HP Simplified" pitchFamily="34" charset="0"/>
                <a:cs typeface="HP Simplified" pitchFamily="34" charset="0"/>
              </a:rPr>
              <a:t>Simple &amp; consistent strategy &amp; execution across markets &amp; geographies</a:t>
            </a:r>
          </a:p>
          <a:p>
            <a:pPr marL="285750" indent="-285750" defTabSz="430213">
              <a:lnSpc>
                <a:spcPct val="80000"/>
              </a:lnSpc>
              <a:spcAft>
                <a:spcPts val="200"/>
              </a:spcAft>
              <a:buSzPct val="100000"/>
              <a:buFont typeface="Wingdings" charset="2"/>
              <a:buChar char="ü"/>
            </a:pPr>
            <a:r>
              <a:rPr lang="en-US" dirty="0" smtClean="0">
                <a:solidFill>
                  <a:schemeClr val="bg1"/>
                </a:solidFill>
                <a:latin typeface="HP Simplified" pitchFamily="34" charset="0"/>
                <a:cs typeface="HP Simplified" pitchFamily="34" charset="0"/>
              </a:rPr>
              <a:t>A </a:t>
            </a:r>
            <a:r>
              <a:rPr lang="en-US" dirty="0">
                <a:solidFill>
                  <a:schemeClr val="bg1"/>
                </a:solidFill>
                <a:latin typeface="HP Simplified" pitchFamily="34" charset="0"/>
                <a:cs typeface="HP Simplified" pitchFamily="34" charset="0"/>
              </a:rPr>
              <a:t>disciplined &amp; professional </a:t>
            </a:r>
            <a:r>
              <a:rPr lang="en-US" dirty="0" smtClean="0">
                <a:solidFill>
                  <a:schemeClr val="bg1"/>
                </a:solidFill>
                <a:latin typeface="HP Simplified" pitchFamily="34" charset="0"/>
                <a:cs typeface="HP Simplified" pitchFamily="34" charset="0"/>
              </a:rPr>
              <a:t/>
            </a:r>
            <a:br>
              <a:rPr lang="en-US" dirty="0" smtClean="0">
                <a:solidFill>
                  <a:schemeClr val="bg1"/>
                </a:solidFill>
                <a:latin typeface="HP Simplified" pitchFamily="34" charset="0"/>
                <a:cs typeface="HP Simplified" pitchFamily="34" charset="0"/>
              </a:rPr>
            </a:br>
            <a:r>
              <a:rPr lang="en-US" dirty="0" smtClean="0">
                <a:solidFill>
                  <a:schemeClr val="bg1"/>
                </a:solidFill>
                <a:latin typeface="HP Simplified" pitchFamily="34" charset="0"/>
                <a:cs typeface="HP Simplified" pitchFamily="34" charset="0"/>
              </a:rPr>
              <a:t>sales </a:t>
            </a:r>
            <a:r>
              <a:rPr lang="en-US" dirty="0">
                <a:solidFill>
                  <a:schemeClr val="bg1"/>
                </a:solidFill>
                <a:latin typeface="HP Simplified" pitchFamily="34" charset="0"/>
                <a:cs typeface="HP Simplified" pitchFamily="34" charset="0"/>
              </a:rPr>
              <a:t>force</a:t>
            </a:r>
          </a:p>
        </p:txBody>
      </p:sp>
    </p:spTree>
    <p:extLst>
      <p:ext uri="{BB962C8B-B14F-4D97-AF65-F5344CB8AC3E}">
        <p14:creationId xmlns:p14="http://schemas.microsoft.com/office/powerpoint/2010/main" val="226940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264137527_90c67950c2_o.jpg"/>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2" name="Arc 1"/>
          <p:cNvSpPr/>
          <p:nvPr/>
        </p:nvSpPr>
        <p:spPr>
          <a:xfrm>
            <a:off x="408103" y="1964598"/>
            <a:ext cx="7971977" cy="2632397"/>
          </a:xfrm>
          <a:prstGeom prst="arc">
            <a:avLst>
              <a:gd name="adj1" fmla="val 10774127"/>
              <a:gd name="adj2" fmla="val 405926"/>
            </a:avLst>
          </a:prstGeom>
          <a:ln w="76200" cmpd="sng">
            <a:solidFill>
              <a:schemeClr val="bg1"/>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ounded Rectangle 3"/>
          <p:cNvSpPr/>
          <p:nvPr/>
        </p:nvSpPr>
        <p:spPr>
          <a:xfrm>
            <a:off x="158877" y="3551174"/>
            <a:ext cx="1301245" cy="446544"/>
          </a:xfrm>
          <a:prstGeom prst="roundRect">
            <a:avLst>
              <a:gd name="adj" fmla="val 17993"/>
            </a:avLst>
          </a:prstGeom>
          <a:solidFill>
            <a:schemeClr val="accent2"/>
          </a:solidFill>
        </p:spPr>
        <p:txBody>
          <a:bodyPr wrap="square">
            <a:spAutoFit/>
          </a:bodyPr>
          <a:lstStyle/>
          <a:p>
            <a:pPr algn="ctr">
              <a:lnSpc>
                <a:spcPct val="80000"/>
              </a:lnSpc>
            </a:pPr>
            <a:r>
              <a:rPr lang="en-US" sz="2400" b="1" dirty="0" smtClean="0">
                <a:solidFill>
                  <a:srgbClr val="FFFFFF"/>
                </a:solidFill>
              </a:rPr>
              <a:t>Good</a:t>
            </a:r>
          </a:p>
        </p:txBody>
      </p:sp>
      <p:sp>
        <p:nvSpPr>
          <p:cNvPr id="8" name="Rounded Rectangle 7"/>
          <p:cNvSpPr/>
          <p:nvPr/>
        </p:nvSpPr>
        <p:spPr>
          <a:xfrm>
            <a:off x="6929017" y="4010479"/>
            <a:ext cx="1857460" cy="446544"/>
          </a:xfrm>
          <a:prstGeom prst="roundRect">
            <a:avLst>
              <a:gd name="adj" fmla="val 17993"/>
            </a:avLst>
          </a:prstGeom>
          <a:solidFill>
            <a:schemeClr val="accent2"/>
          </a:solidFill>
        </p:spPr>
        <p:txBody>
          <a:bodyPr wrap="square">
            <a:spAutoFit/>
          </a:bodyPr>
          <a:lstStyle/>
          <a:p>
            <a:pPr algn="ctr">
              <a:lnSpc>
                <a:spcPct val="80000"/>
              </a:lnSpc>
            </a:pPr>
            <a:r>
              <a:rPr lang="en-US" sz="2400" b="1" dirty="0" smtClean="0">
                <a:solidFill>
                  <a:srgbClr val="FFFFFF"/>
                </a:solidFill>
              </a:rPr>
              <a:t>Exceptional</a:t>
            </a:r>
          </a:p>
        </p:txBody>
      </p:sp>
      <p:sp>
        <p:nvSpPr>
          <p:cNvPr id="10" name="TextBox 9"/>
          <p:cNvSpPr txBox="1"/>
          <p:nvPr/>
        </p:nvSpPr>
        <p:spPr>
          <a:xfrm>
            <a:off x="5069297" y="401603"/>
            <a:ext cx="3734127" cy="1215717"/>
          </a:xfrm>
          <a:prstGeom prst="rect">
            <a:avLst/>
          </a:prstGeom>
          <a:noFill/>
        </p:spPr>
        <p:txBody>
          <a:bodyPr wrap="square" rtlCol="0">
            <a:spAutoFit/>
          </a:bodyPr>
          <a:lstStyle/>
          <a:p>
            <a:pPr defTabSz="430213">
              <a:lnSpc>
                <a:spcPct val="80000"/>
              </a:lnSpc>
              <a:spcAft>
                <a:spcPts val="200"/>
              </a:spcAft>
              <a:buSzPct val="100000"/>
            </a:pPr>
            <a:r>
              <a:rPr lang="en-US" sz="3000" b="1" dirty="0">
                <a:solidFill>
                  <a:schemeClr val="bg1"/>
                </a:solidFill>
                <a:latin typeface="HP Simplified" pitchFamily="34" charset="0"/>
                <a:cs typeface="HP Simplified" pitchFamily="34" charset="0"/>
              </a:rPr>
              <a:t>O</a:t>
            </a:r>
            <a:r>
              <a:rPr lang="en-US" sz="3000" b="1" dirty="0" smtClean="0">
                <a:solidFill>
                  <a:schemeClr val="bg1"/>
                </a:solidFill>
                <a:latin typeface="HP Simplified" pitchFamily="34" charset="0"/>
                <a:cs typeface="HP Simplified" pitchFamily="34" charset="0"/>
              </a:rPr>
              <a:t>ur strategy is about going from good to exceptional</a:t>
            </a:r>
          </a:p>
        </p:txBody>
      </p:sp>
    </p:spTree>
    <p:extLst>
      <p:ext uri="{BB962C8B-B14F-4D97-AF65-F5344CB8AC3E}">
        <p14:creationId xmlns:p14="http://schemas.microsoft.com/office/powerpoint/2010/main" val="970849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extBox 8"/>
          <p:cNvSpPr txBox="1"/>
          <p:nvPr/>
        </p:nvSpPr>
        <p:spPr>
          <a:xfrm>
            <a:off x="2700992" y="3774315"/>
            <a:ext cx="4351375" cy="707886"/>
          </a:xfrm>
          <a:prstGeom prst="rect">
            <a:avLst/>
          </a:prstGeom>
          <a:noFill/>
        </p:spPr>
        <p:txBody>
          <a:bodyPr wrap="none" rtlCol="0">
            <a:spAutoFit/>
          </a:bodyPr>
          <a:lstStyle/>
          <a:p>
            <a:pPr defTabSz="430213">
              <a:spcAft>
                <a:spcPts val="200"/>
              </a:spcAft>
              <a:buSzPct val="100000"/>
            </a:pPr>
            <a:r>
              <a:rPr lang="en-US" sz="4000" b="1" dirty="0" smtClean="0">
                <a:solidFill>
                  <a:srgbClr val="FFFFFF"/>
                </a:solidFill>
                <a:latin typeface="HP Simplified" pitchFamily="34" charset="0"/>
                <a:cs typeface="HP Simplified" pitchFamily="34" charset="0"/>
              </a:rPr>
              <a:t>Where are we now?</a:t>
            </a:r>
          </a:p>
        </p:txBody>
      </p:sp>
    </p:spTree>
    <p:extLst>
      <p:ext uri="{BB962C8B-B14F-4D97-AF65-F5344CB8AC3E}">
        <p14:creationId xmlns:p14="http://schemas.microsoft.com/office/powerpoint/2010/main" val="154851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38647" cy="5143500"/>
          </a:xfrm>
          <a:prstGeom prst="rect">
            <a:avLst/>
          </a:prstGeom>
        </p:spPr>
      </p:pic>
      <p:sp>
        <p:nvSpPr>
          <p:cNvPr id="10" name="TextBox 9"/>
          <p:cNvSpPr txBox="1"/>
          <p:nvPr/>
        </p:nvSpPr>
        <p:spPr>
          <a:xfrm>
            <a:off x="5100009" y="267293"/>
            <a:ext cx="3205792" cy="553998"/>
          </a:xfrm>
          <a:prstGeom prst="rect">
            <a:avLst/>
          </a:prstGeom>
          <a:noFill/>
        </p:spPr>
        <p:txBody>
          <a:bodyPr wrap="square" rtlCol="0">
            <a:spAutoFit/>
          </a:bodyPr>
          <a:lstStyle/>
          <a:p>
            <a:pPr algn="r" defTabSz="430213">
              <a:lnSpc>
                <a:spcPct val="80000"/>
              </a:lnSpc>
              <a:spcAft>
                <a:spcPts val="200"/>
              </a:spcAft>
              <a:buSzPct val="100000"/>
            </a:pPr>
            <a:r>
              <a:rPr lang="en-US" sz="3600" b="1" dirty="0">
                <a:solidFill>
                  <a:srgbClr val="0096D6"/>
                </a:solidFill>
                <a:latin typeface="HP Simplified" pitchFamily="34" charset="0"/>
                <a:cs typeface="HP Simplified" pitchFamily="34" charset="0"/>
              </a:rPr>
              <a:t>Our </a:t>
            </a:r>
            <a:r>
              <a:rPr lang="en-US" sz="3600" b="1" dirty="0" smtClean="0">
                <a:solidFill>
                  <a:srgbClr val="0096D6"/>
                </a:solidFill>
                <a:latin typeface="HP Simplified" pitchFamily="34" charset="0"/>
                <a:cs typeface="HP Simplified" pitchFamily="34" charset="0"/>
              </a:rPr>
              <a:t>path</a:t>
            </a:r>
            <a:endParaRPr lang="en-US" sz="3600" b="1" dirty="0">
              <a:solidFill>
                <a:srgbClr val="0096D6"/>
              </a:solidFill>
              <a:latin typeface="HP Simplified" pitchFamily="34" charset="0"/>
              <a:cs typeface="HP Simplified" pitchFamily="34" charset="0"/>
            </a:endParaRPr>
          </a:p>
        </p:txBody>
      </p:sp>
      <p:grpSp>
        <p:nvGrpSpPr>
          <p:cNvPr id="6" name="Group 5"/>
          <p:cNvGrpSpPr/>
          <p:nvPr/>
        </p:nvGrpSpPr>
        <p:grpSpPr>
          <a:xfrm>
            <a:off x="5407510" y="2543126"/>
            <a:ext cx="2556368" cy="521208"/>
            <a:chOff x="5263487" y="2527550"/>
            <a:chExt cx="2556368" cy="521208"/>
          </a:xfrm>
        </p:grpSpPr>
        <p:sp>
          <p:nvSpPr>
            <p:cNvPr id="8" name="Rectangle 7"/>
            <p:cNvSpPr/>
            <p:nvPr/>
          </p:nvSpPr>
          <p:spPr>
            <a:xfrm>
              <a:off x="5533855" y="2527827"/>
              <a:ext cx="2286000" cy="520655"/>
            </a:xfrm>
            <a:prstGeom prst="rect">
              <a:avLst/>
            </a:prstGeom>
            <a:solidFill>
              <a:schemeClr val="accent2"/>
            </a:solid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FY15</a:t>
              </a:r>
              <a:endParaRPr lang="en-US" sz="1500" b="1" dirty="0">
                <a:solidFill>
                  <a:srgbClr val="FFFFFF"/>
                </a:solidFill>
                <a:latin typeface="HP Simplified" pitchFamily="34" charset="0"/>
                <a:cs typeface="HP Simplified" pitchFamily="34" charset="0"/>
              </a:endParaRPr>
            </a:p>
            <a:p>
              <a:pPr algn="ctr" defTabSz="430213">
                <a:lnSpc>
                  <a:spcPct val="80000"/>
                </a:lnSpc>
                <a:spcAft>
                  <a:spcPts val="400"/>
                </a:spcAft>
                <a:buSzPct val="100000"/>
              </a:pPr>
              <a:r>
                <a:rPr lang="en-US" sz="1500" dirty="0" smtClean="0">
                  <a:solidFill>
                    <a:srgbClr val="FFFFFF"/>
                  </a:solidFill>
                  <a:latin typeface="HP Simplified" pitchFamily="34" charset="0"/>
                  <a:cs typeface="HP Simplified" pitchFamily="34" charset="0"/>
                </a:rPr>
                <a:t>Acceleration</a:t>
              </a:r>
              <a:endParaRPr lang="en-US" sz="1500" dirty="0">
                <a:solidFill>
                  <a:srgbClr val="FFFFFF"/>
                </a:solidFill>
                <a:latin typeface="HP Simplified" pitchFamily="34" charset="0"/>
                <a:cs typeface="HP Simplified" pitchFamily="34" charset="0"/>
              </a:endParaRPr>
            </a:p>
          </p:txBody>
        </p:sp>
        <p:sp>
          <p:nvSpPr>
            <p:cNvPr id="5" name="Pentagon 4"/>
            <p:cNvSpPr/>
            <p:nvPr/>
          </p:nvSpPr>
          <p:spPr>
            <a:xfrm rot="10800000">
              <a:off x="5263487" y="2527550"/>
              <a:ext cx="521208" cy="521208"/>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590241" y="3178730"/>
            <a:ext cx="2574047" cy="521209"/>
            <a:chOff x="5402794" y="3168880"/>
            <a:chExt cx="2574047" cy="521209"/>
          </a:xfrm>
        </p:grpSpPr>
        <p:sp>
          <p:nvSpPr>
            <p:cNvPr id="17" name="Rectangle 16"/>
            <p:cNvSpPr/>
            <p:nvPr/>
          </p:nvSpPr>
          <p:spPr>
            <a:xfrm>
              <a:off x="5690841" y="3169434"/>
              <a:ext cx="2286000" cy="520655"/>
            </a:xfrm>
            <a:prstGeom prst="rect">
              <a:avLst/>
            </a:prstGeom>
            <a:solidFill>
              <a:schemeClr val="accent2"/>
            </a:solid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FY14</a:t>
              </a:r>
            </a:p>
            <a:p>
              <a:pPr algn="ctr" defTabSz="430213">
                <a:lnSpc>
                  <a:spcPct val="80000"/>
                </a:lnSpc>
                <a:spcAft>
                  <a:spcPts val="400"/>
                </a:spcAft>
                <a:buSzPct val="100000"/>
              </a:pPr>
              <a:r>
                <a:rPr lang="en-US" sz="1500" dirty="0" smtClean="0">
                  <a:solidFill>
                    <a:srgbClr val="FFFFFF"/>
                  </a:solidFill>
                  <a:latin typeface="HP Simplified" pitchFamily="34" charset="0"/>
                  <a:cs typeface="HP Simplified" pitchFamily="34" charset="0"/>
                </a:rPr>
                <a:t>Recovery &amp; expansion</a:t>
              </a:r>
              <a:endParaRPr lang="en-US" sz="1500" dirty="0">
                <a:solidFill>
                  <a:srgbClr val="FFFFFF"/>
                </a:solidFill>
                <a:latin typeface="HP Simplified" pitchFamily="34" charset="0"/>
                <a:cs typeface="HP Simplified" pitchFamily="34" charset="0"/>
              </a:endParaRPr>
            </a:p>
          </p:txBody>
        </p:sp>
        <p:sp>
          <p:nvSpPr>
            <p:cNvPr id="18" name="Pentagon 17"/>
            <p:cNvSpPr/>
            <p:nvPr/>
          </p:nvSpPr>
          <p:spPr>
            <a:xfrm rot="10800000">
              <a:off x="5402794" y="3168880"/>
              <a:ext cx="521208" cy="521208"/>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790647" y="3814329"/>
            <a:ext cx="2591726" cy="521208"/>
            <a:chOff x="5555194" y="3809406"/>
            <a:chExt cx="2591726" cy="521208"/>
          </a:xfrm>
        </p:grpSpPr>
        <p:sp>
          <p:nvSpPr>
            <p:cNvPr id="4" name="Rectangle 3"/>
            <p:cNvSpPr/>
            <p:nvPr/>
          </p:nvSpPr>
          <p:spPr>
            <a:xfrm>
              <a:off x="5860920" y="3809959"/>
              <a:ext cx="2286000" cy="520655"/>
            </a:xfrm>
            <a:prstGeom prst="rect">
              <a:avLst/>
            </a:prstGeom>
            <a:solidFill>
              <a:schemeClr val="accent2"/>
            </a:solid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FY13</a:t>
              </a:r>
              <a:endParaRPr lang="en-US" sz="1500" b="1" dirty="0">
                <a:solidFill>
                  <a:srgbClr val="FFFFFF"/>
                </a:solidFill>
                <a:latin typeface="HP Simplified" pitchFamily="34" charset="0"/>
                <a:cs typeface="HP Simplified" pitchFamily="34" charset="0"/>
              </a:endParaRPr>
            </a:p>
            <a:p>
              <a:pPr algn="ctr" defTabSz="430213">
                <a:lnSpc>
                  <a:spcPct val="80000"/>
                </a:lnSpc>
                <a:spcAft>
                  <a:spcPts val="400"/>
                </a:spcAft>
                <a:buSzPct val="100000"/>
              </a:pPr>
              <a:r>
                <a:rPr lang="en-US" sz="1500" dirty="0">
                  <a:solidFill>
                    <a:srgbClr val="FFFFFF"/>
                  </a:solidFill>
                  <a:latin typeface="HP Simplified" pitchFamily="34" charset="0"/>
                  <a:cs typeface="HP Simplified" pitchFamily="34" charset="0"/>
                </a:rPr>
                <a:t>Fix &amp; </a:t>
              </a:r>
              <a:r>
                <a:rPr lang="en-US" sz="1500" dirty="0" smtClean="0">
                  <a:solidFill>
                    <a:srgbClr val="FFFFFF"/>
                  </a:solidFill>
                  <a:latin typeface="HP Simplified" pitchFamily="34" charset="0"/>
                  <a:cs typeface="HP Simplified" pitchFamily="34" charset="0"/>
                </a:rPr>
                <a:t>rebuild</a:t>
              </a:r>
              <a:endParaRPr lang="en-US" sz="1500" dirty="0">
                <a:solidFill>
                  <a:srgbClr val="FFFFFF"/>
                </a:solidFill>
                <a:latin typeface="HP Simplified" pitchFamily="34" charset="0"/>
                <a:cs typeface="HP Simplified" pitchFamily="34" charset="0"/>
              </a:endParaRPr>
            </a:p>
          </p:txBody>
        </p:sp>
        <p:sp>
          <p:nvSpPr>
            <p:cNvPr id="19" name="Pentagon 18"/>
            <p:cNvSpPr/>
            <p:nvPr/>
          </p:nvSpPr>
          <p:spPr>
            <a:xfrm rot="10800000">
              <a:off x="5555194" y="3809406"/>
              <a:ext cx="521208" cy="521208"/>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08735" y="4449932"/>
            <a:ext cx="2609405" cy="521209"/>
            <a:chOff x="5707594" y="4449929"/>
            <a:chExt cx="2609405" cy="521209"/>
          </a:xfrm>
        </p:grpSpPr>
        <p:sp>
          <p:nvSpPr>
            <p:cNvPr id="23" name="Rectangle 22"/>
            <p:cNvSpPr/>
            <p:nvPr/>
          </p:nvSpPr>
          <p:spPr>
            <a:xfrm>
              <a:off x="6030999" y="4450483"/>
              <a:ext cx="2286000" cy="520655"/>
            </a:xfrm>
            <a:prstGeom prst="rect">
              <a:avLst/>
            </a:prstGeom>
            <a:solidFill>
              <a:schemeClr val="accent2"/>
            </a:solid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FY12</a:t>
              </a:r>
            </a:p>
            <a:p>
              <a:pPr algn="ctr" defTabSz="430213">
                <a:lnSpc>
                  <a:spcPct val="80000"/>
                </a:lnSpc>
                <a:spcAft>
                  <a:spcPts val="400"/>
                </a:spcAft>
                <a:buSzPct val="100000"/>
              </a:pPr>
              <a:r>
                <a:rPr lang="en-US" sz="1500" dirty="0">
                  <a:solidFill>
                    <a:srgbClr val="FFFFFF"/>
                  </a:solidFill>
                  <a:latin typeface="HP Simplified" pitchFamily="34" charset="0"/>
                  <a:cs typeface="HP Simplified" pitchFamily="34" charset="0"/>
                </a:rPr>
                <a:t>Diagnosis &amp; foundation</a:t>
              </a:r>
            </a:p>
          </p:txBody>
        </p:sp>
        <p:sp>
          <p:nvSpPr>
            <p:cNvPr id="20" name="Pentagon 19"/>
            <p:cNvSpPr/>
            <p:nvPr/>
          </p:nvSpPr>
          <p:spPr>
            <a:xfrm rot="10800000">
              <a:off x="5707594" y="4449929"/>
              <a:ext cx="521208" cy="521208"/>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5052973" y="1266190"/>
            <a:ext cx="2556368" cy="521208"/>
            <a:chOff x="5263487" y="2527550"/>
            <a:chExt cx="2556368" cy="521208"/>
          </a:xfrm>
          <a:solidFill>
            <a:schemeClr val="accent1"/>
          </a:solidFill>
        </p:grpSpPr>
        <p:sp>
          <p:nvSpPr>
            <p:cNvPr id="26" name="Rectangle 25"/>
            <p:cNvSpPr/>
            <p:nvPr/>
          </p:nvSpPr>
          <p:spPr>
            <a:xfrm>
              <a:off x="5533855" y="2527827"/>
              <a:ext cx="2286000" cy="520655"/>
            </a:xfrm>
            <a:prstGeom prst="rect">
              <a:avLst/>
            </a:prstGeom>
            <a:grp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 17 &amp; Beyond…</a:t>
              </a:r>
              <a:endParaRPr lang="en-US" sz="1500" b="1" dirty="0">
                <a:solidFill>
                  <a:srgbClr val="FFFFFF"/>
                </a:solidFill>
                <a:latin typeface="HP Simplified" pitchFamily="34" charset="0"/>
                <a:cs typeface="HP Simplified" pitchFamily="34" charset="0"/>
              </a:endParaRPr>
            </a:p>
            <a:p>
              <a:pPr algn="ctr" defTabSz="430213">
                <a:lnSpc>
                  <a:spcPct val="80000"/>
                </a:lnSpc>
                <a:spcAft>
                  <a:spcPts val="400"/>
                </a:spcAft>
                <a:buSzPct val="100000"/>
              </a:pPr>
              <a:r>
                <a:rPr lang="en-US" sz="1500" dirty="0" smtClean="0">
                  <a:solidFill>
                    <a:srgbClr val="FFFFFF"/>
                  </a:solidFill>
                  <a:latin typeface="HP Simplified" pitchFamily="34" charset="0"/>
                  <a:cs typeface="HP Simplified" pitchFamily="34" charset="0"/>
                </a:rPr>
                <a:t>Becoming exceptional</a:t>
              </a:r>
              <a:endParaRPr lang="en-US" sz="1500" dirty="0">
                <a:solidFill>
                  <a:srgbClr val="FFFFFF"/>
                </a:solidFill>
                <a:latin typeface="HP Simplified" pitchFamily="34" charset="0"/>
                <a:cs typeface="HP Simplified" pitchFamily="34" charset="0"/>
              </a:endParaRPr>
            </a:p>
          </p:txBody>
        </p:sp>
        <p:sp>
          <p:nvSpPr>
            <p:cNvPr id="27" name="Pentagon 26"/>
            <p:cNvSpPr/>
            <p:nvPr/>
          </p:nvSpPr>
          <p:spPr>
            <a:xfrm rot="10800000">
              <a:off x="5263487" y="2527550"/>
              <a:ext cx="521208" cy="521208"/>
            </a:xfrm>
            <a:prstGeom prst="homePlat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226352" y="1900270"/>
            <a:ext cx="2530709" cy="533759"/>
            <a:chOff x="5263487" y="2527550"/>
            <a:chExt cx="2530709" cy="533759"/>
          </a:xfrm>
        </p:grpSpPr>
        <p:sp>
          <p:nvSpPr>
            <p:cNvPr id="22" name="Rectangle 21"/>
            <p:cNvSpPr/>
            <p:nvPr/>
          </p:nvSpPr>
          <p:spPr>
            <a:xfrm>
              <a:off x="5508196" y="2540654"/>
              <a:ext cx="2286000" cy="520655"/>
            </a:xfrm>
            <a:prstGeom prst="rect">
              <a:avLst/>
            </a:prstGeom>
            <a:solidFill>
              <a:schemeClr val="accent2"/>
            </a:solidFill>
          </p:spPr>
          <p:txBody>
            <a:bodyPr wrap="square">
              <a:spAutoFit/>
            </a:bodyPr>
            <a:lstStyle/>
            <a:p>
              <a:pPr algn="ctr" defTabSz="430213">
                <a:lnSpc>
                  <a:spcPct val="80000"/>
                </a:lnSpc>
                <a:spcAft>
                  <a:spcPts val="400"/>
                </a:spcAft>
                <a:buSzPct val="100000"/>
              </a:pPr>
              <a:r>
                <a:rPr lang="en-US" sz="1500" b="1" dirty="0" smtClean="0">
                  <a:solidFill>
                    <a:srgbClr val="FFFFFF"/>
                  </a:solidFill>
                  <a:latin typeface="HP Simplified" pitchFamily="34" charset="0"/>
                  <a:cs typeface="HP Simplified" pitchFamily="34" charset="0"/>
                </a:rPr>
                <a:t>FY16</a:t>
              </a:r>
              <a:endParaRPr lang="en-US" sz="1500" b="1" dirty="0">
                <a:solidFill>
                  <a:srgbClr val="FFFFFF"/>
                </a:solidFill>
                <a:latin typeface="HP Simplified" pitchFamily="34" charset="0"/>
                <a:cs typeface="HP Simplified" pitchFamily="34" charset="0"/>
              </a:endParaRPr>
            </a:p>
            <a:p>
              <a:pPr algn="ctr" defTabSz="430213">
                <a:lnSpc>
                  <a:spcPct val="80000"/>
                </a:lnSpc>
                <a:spcAft>
                  <a:spcPts val="400"/>
                </a:spcAft>
                <a:buSzPct val="100000"/>
              </a:pPr>
              <a:r>
                <a:rPr lang="en-US" sz="1500" dirty="0" smtClean="0">
                  <a:solidFill>
                    <a:srgbClr val="FFFFFF"/>
                  </a:solidFill>
                  <a:latin typeface="HP Simplified" pitchFamily="34" charset="0"/>
                  <a:cs typeface="HP Simplified" pitchFamily="34" charset="0"/>
                </a:rPr>
                <a:t>Acceleration</a:t>
              </a:r>
              <a:endParaRPr lang="en-US" sz="1500" dirty="0">
                <a:solidFill>
                  <a:srgbClr val="FFFFFF"/>
                </a:solidFill>
                <a:latin typeface="HP Simplified" pitchFamily="34" charset="0"/>
                <a:cs typeface="HP Simplified" pitchFamily="34" charset="0"/>
              </a:endParaRPr>
            </a:p>
          </p:txBody>
        </p:sp>
        <p:sp>
          <p:nvSpPr>
            <p:cNvPr id="24" name="Pentagon 23"/>
            <p:cNvSpPr/>
            <p:nvPr/>
          </p:nvSpPr>
          <p:spPr>
            <a:xfrm rot="10800000">
              <a:off x="5263487" y="2527550"/>
              <a:ext cx="521208" cy="521208"/>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222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445221407_4bbb7c54cf_o.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290450" cy="5143501"/>
          </a:xfrm>
          <a:prstGeom prst="rect">
            <a:avLst/>
          </a:prstGeom>
        </p:spPr>
      </p:pic>
      <p:sp>
        <p:nvSpPr>
          <p:cNvPr id="10" name="TextBox 9"/>
          <p:cNvSpPr txBox="1"/>
          <p:nvPr/>
        </p:nvSpPr>
        <p:spPr>
          <a:xfrm>
            <a:off x="5100009" y="267293"/>
            <a:ext cx="3734127" cy="477054"/>
          </a:xfrm>
          <a:prstGeom prst="rect">
            <a:avLst/>
          </a:prstGeom>
          <a:noFill/>
        </p:spPr>
        <p:txBody>
          <a:bodyPr wrap="square" rtlCol="0">
            <a:spAutoFit/>
          </a:bodyPr>
          <a:lstStyle/>
          <a:p>
            <a:pPr algn="r" defTabSz="430213">
              <a:lnSpc>
                <a:spcPct val="80000"/>
              </a:lnSpc>
              <a:spcAft>
                <a:spcPts val="200"/>
              </a:spcAft>
              <a:buSzPct val="100000"/>
            </a:pPr>
            <a:r>
              <a:rPr lang="en-US" sz="3000" b="1" dirty="0">
                <a:solidFill>
                  <a:prstClr val="white"/>
                </a:solidFill>
                <a:latin typeface="HP Simplified" pitchFamily="34" charset="0"/>
                <a:cs typeface="HP Simplified" pitchFamily="34" charset="0"/>
              </a:rPr>
              <a:t>Our progress so far</a:t>
            </a:r>
          </a:p>
        </p:txBody>
      </p:sp>
      <p:sp>
        <p:nvSpPr>
          <p:cNvPr id="22" name="Rounded Rectangle 21"/>
          <p:cNvSpPr/>
          <p:nvPr/>
        </p:nvSpPr>
        <p:spPr>
          <a:xfrm>
            <a:off x="945029" y="2273466"/>
            <a:ext cx="1828800" cy="710952"/>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b="1" dirty="0" smtClean="0">
                <a:solidFill>
                  <a:srgbClr val="FFFFFF"/>
                </a:solidFill>
                <a:latin typeface="HP Simplified"/>
              </a:rPr>
              <a:t>Streamlined </a:t>
            </a:r>
            <a:r>
              <a:rPr lang="en-US" sz="1500" dirty="0" smtClean="0">
                <a:solidFill>
                  <a:srgbClr val="FFFFFF"/>
                </a:solidFill>
                <a:latin typeface="HP Simplified"/>
              </a:rPr>
              <a:t>certifications and requirements</a:t>
            </a:r>
            <a:endParaRPr lang="en-US" sz="1500" dirty="0">
              <a:solidFill>
                <a:srgbClr val="FFFFFF"/>
              </a:solidFill>
              <a:latin typeface="HP Simplified"/>
            </a:endParaRPr>
          </a:p>
        </p:txBody>
      </p:sp>
      <p:sp>
        <p:nvSpPr>
          <p:cNvPr id="29" name="Rounded Rectangle 28"/>
          <p:cNvSpPr/>
          <p:nvPr/>
        </p:nvSpPr>
        <p:spPr>
          <a:xfrm>
            <a:off x="1980765" y="3960214"/>
            <a:ext cx="1828800" cy="510213"/>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dirty="0">
                <a:solidFill>
                  <a:srgbClr val="FFFFFF"/>
                </a:solidFill>
                <a:latin typeface="HP Simplified"/>
              </a:rPr>
              <a:t>Channel process &amp; tool </a:t>
            </a:r>
            <a:r>
              <a:rPr lang="en-US" sz="1500" b="1" dirty="0">
                <a:solidFill>
                  <a:srgbClr val="FFFFFF"/>
                </a:solidFill>
                <a:latin typeface="HP Simplified"/>
              </a:rPr>
              <a:t>upgrades</a:t>
            </a:r>
          </a:p>
        </p:txBody>
      </p:sp>
      <p:sp>
        <p:nvSpPr>
          <p:cNvPr id="30" name="Rounded Rectangle 29"/>
          <p:cNvSpPr/>
          <p:nvPr/>
        </p:nvSpPr>
        <p:spPr>
          <a:xfrm>
            <a:off x="2349537" y="1079009"/>
            <a:ext cx="1828800" cy="710952"/>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dirty="0">
                <a:solidFill>
                  <a:srgbClr val="FFFFFF"/>
                </a:solidFill>
                <a:latin typeface="HP Simplified"/>
              </a:rPr>
              <a:t>Partner program &amp; compensation  </a:t>
            </a:r>
            <a:r>
              <a:rPr lang="en-US" sz="1500" b="1" dirty="0">
                <a:solidFill>
                  <a:srgbClr val="FFFFFF"/>
                </a:solidFill>
                <a:latin typeface="HP Simplified"/>
              </a:rPr>
              <a:t>simplification</a:t>
            </a:r>
          </a:p>
        </p:txBody>
      </p:sp>
      <p:sp>
        <p:nvSpPr>
          <p:cNvPr id="32" name="Rounded Rectangle 31"/>
          <p:cNvSpPr/>
          <p:nvPr/>
        </p:nvSpPr>
        <p:spPr>
          <a:xfrm>
            <a:off x="6671566" y="3104418"/>
            <a:ext cx="1828800" cy="710952"/>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b="1" dirty="0">
                <a:solidFill>
                  <a:srgbClr val="FFFFFF"/>
                </a:solidFill>
                <a:latin typeface="HP Simplified"/>
              </a:rPr>
              <a:t>New channel tools </a:t>
            </a:r>
            <a:r>
              <a:rPr lang="en-US" sz="1500" dirty="0">
                <a:solidFill>
                  <a:srgbClr val="FFFFFF"/>
                </a:solidFill>
                <a:latin typeface="HP Simplified"/>
              </a:rPr>
              <a:t>enhance partner experience</a:t>
            </a:r>
          </a:p>
        </p:txBody>
      </p:sp>
      <p:sp>
        <p:nvSpPr>
          <p:cNvPr id="34" name="Rounded Rectangle 33"/>
          <p:cNvSpPr/>
          <p:nvPr/>
        </p:nvSpPr>
        <p:spPr>
          <a:xfrm>
            <a:off x="3556631" y="2670962"/>
            <a:ext cx="2463169" cy="710952"/>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dirty="0">
                <a:solidFill>
                  <a:srgbClr val="FFFFFF"/>
                </a:solidFill>
                <a:latin typeface="HP Simplified"/>
              </a:rPr>
              <a:t>New </a:t>
            </a:r>
            <a:r>
              <a:rPr lang="en-US" sz="1500" dirty="0" err="1">
                <a:solidFill>
                  <a:srgbClr val="FFFFFF"/>
                </a:solidFill>
                <a:latin typeface="HP Simplified"/>
              </a:rPr>
              <a:t>PartnerOne</a:t>
            </a:r>
            <a:r>
              <a:rPr lang="en-US" sz="1500" dirty="0">
                <a:solidFill>
                  <a:srgbClr val="FFFFFF"/>
                </a:solidFill>
                <a:latin typeface="HP Simplified"/>
              </a:rPr>
              <a:t> program </a:t>
            </a:r>
            <a:r>
              <a:rPr lang="en-US" sz="1500" b="1" dirty="0">
                <a:solidFill>
                  <a:srgbClr val="FFFFFF"/>
                </a:solidFill>
                <a:latin typeface="HP Simplified"/>
              </a:rPr>
              <a:t>launched </a:t>
            </a:r>
            <a:r>
              <a:rPr lang="en-US" sz="1500" dirty="0">
                <a:solidFill>
                  <a:srgbClr val="FFFFFF"/>
                </a:solidFill>
                <a:latin typeface="HP Simplified"/>
              </a:rPr>
              <a:t>cross-regions, cross-BGs</a:t>
            </a:r>
          </a:p>
        </p:txBody>
      </p:sp>
      <p:sp>
        <p:nvSpPr>
          <p:cNvPr id="35" name="Rounded Rectangle 34"/>
          <p:cNvSpPr/>
          <p:nvPr/>
        </p:nvSpPr>
        <p:spPr>
          <a:xfrm>
            <a:off x="5411487" y="1603853"/>
            <a:ext cx="1828800" cy="510213"/>
          </a:xfrm>
          <a:prstGeom prst="roundRect">
            <a:avLst>
              <a:gd name="adj" fmla="val 1484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80000"/>
              </a:lnSpc>
            </a:pPr>
            <a:r>
              <a:rPr lang="en-US" sz="1500" dirty="0" smtClean="0">
                <a:solidFill>
                  <a:srgbClr val="FFFFFF"/>
                </a:solidFill>
                <a:latin typeface="HP Simplified"/>
              </a:rPr>
              <a:t>Increased partner </a:t>
            </a:r>
            <a:r>
              <a:rPr lang="en-US" sz="1500" b="1" dirty="0" smtClean="0">
                <a:solidFill>
                  <a:srgbClr val="FFFFFF"/>
                </a:solidFill>
                <a:latin typeface="HP Simplified"/>
              </a:rPr>
              <a:t>benefits</a:t>
            </a:r>
            <a:endParaRPr lang="en-US" sz="1500" b="1" dirty="0">
              <a:solidFill>
                <a:srgbClr val="FFFFFF"/>
              </a:solidFill>
              <a:latin typeface="HP Simplified"/>
            </a:endParaRPr>
          </a:p>
        </p:txBody>
      </p:sp>
    </p:spTree>
    <p:extLst>
      <p:ext uri="{BB962C8B-B14F-4D97-AF65-F5344CB8AC3E}">
        <p14:creationId xmlns:p14="http://schemas.microsoft.com/office/powerpoint/2010/main" val="1193593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2" grpId="0" animBg="1"/>
      <p:bldP spid="34"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with content">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xmlns="" name="HP_PPT_Standard_16x9_EN.potx [Read-Only]" id="{72B8B387-7C68-44E3-8EB0-2D5627F5E671}" vid="{487D519D-6416-4AC1-BD91-BAEB9747F7C1}"/>
    </a:ext>
  </a:extLst>
</a:theme>
</file>

<file path=ppt/theme/theme2.xml><?xml version="1.0" encoding="utf-8"?>
<a:theme xmlns:a="http://schemas.openxmlformats.org/drawingml/2006/main" name="blank">
  <a:themeElements>
    <a:clrScheme name="HP Template 16x9 28-Mar-14">
      <a:dk1>
        <a:sysClr val="windowText" lastClr="000000"/>
      </a:dk1>
      <a:lt1>
        <a:sysClr val="window" lastClr="FFFFFF"/>
      </a:lt1>
      <a:dk2>
        <a:srgbClr val="000000"/>
      </a:dk2>
      <a:lt2>
        <a:srgbClr val="E5E8E8"/>
      </a:lt2>
      <a:accent1>
        <a:srgbClr val="0096D6"/>
      </a:accent1>
      <a:accent2>
        <a:srgbClr val="F05332"/>
      </a:accent2>
      <a:accent3>
        <a:srgbClr val="822980"/>
      </a:accent3>
      <a:accent4>
        <a:srgbClr val="008B2B"/>
      </a:accent4>
      <a:accent5>
        <a:srgbClr val="87898B"/>
      </a:accent5>
      <a:accent6>
        <a:srgbClr val="B9B8B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112713" indent="-112713" defTabSz="430213">
          <a:spcAft>
            <a:spcPts val="200"/>
          </a:spcAft>
          <a:buSzPct val="100000"/>
          <a:buFont typeface="Arial" pitchFamily="34" charset="0"/>
          <a:buChar char="•"/>
          <a:defRPr sz="1000" dirty="0" err="1"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ECC96C0E4BC48AF4F099E0CE18302" ma:contentTypeVersion="1" ma:contentTypeDescription="Create a new document." ma:contentTypeScope="" ma:versionID="122955005f89001378a60e857f054811">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5A61B6-B873-4E35-B757-4D59F42105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B0B0767-39FF-4703-8569-098DFE2881AB}">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D45A2B52-530A-4C74-8D29-A2BA42677A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FY15 Strategy - WW Channel Sales - 2014-08-08</Template>
  <TotalTime>0</TotalTime>
  <Words>4346</Words>
  <Application>Microsoft Macintosh PowerPoint</Application>
  <PresentationFormat>On-screen Show (16:9)</PresentationFormat>
  <Paragraphs>336</Paragraphs>
  <Slides>35</Slides>
  <Notes>34</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38" baseType="lpstr">
      <vt:lpstr>Title with content</vt:lpstr>
      <vt:lpstr>blank</vt:lpstr>
      <vt:lpstr>think-cell Slide</vt:lpstr>
      <vt:lpstr>From good to exceptional—and beyond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1|The target</vt:lpstr>
      <vt:lpstr>PowerPoint Presentation</vt:lpstr>
      <vt:lpstr>PowerPoint Presentation</vt:lpstr>
      <vt:lpstr>PowerPoint Presentation</vt:lpstr>
      <vt:lpstr>PowerPoint Presentation</vt:lpstr>
      <vt:lpstr>2|The track</vt:lpstr>
      <vt:lpstr>PowerPoint Presentation</vt:lpstr>
      <vt:lpstr>PowerPoint Presentation</vt:lpstr>
      <vt:lpstr>PowerPoint Presentation</vt:lpstr>
      <vt:lpstr>PowerPoint Presentation</vt:lpstr>
      <vt:lpstr>3|The technique</vt:lpstr>
      <vt:lpstr>PowerPoint Presentation</vt:lpstr>
      <vt:lpstr>PowerPoint Presentation</vt:lpstr>
      <vt:lpstr>PowerPoint Presentation</vt:lpstr>
      <vt:lpstr>PowerPoint Presentation</vt:lpstr>
      <vt:lpstr>PowerPoint Presentation</vt:lpstr>
      <vt:lpstr>What are we planning to do about it?</vt:lpstr>
      <vt:lpstr>What are we planning to do about it?</vt:lpstr>
      <vt:lpstr>What are we planning to do about it?</vt:lpstr>
      <vt:lpstr>What are we planning to do about it?</vt:lpstr>
      <vt:lpstr>PowerPoint Presentation</vt:lpstr>
      <vt:lpstr>Thanks.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2014-08-10T21:56:27Z</dcterms:created>
  <dcterms:modified xsi:type="dcterms:W3CDTF">2015-11-16T19:53:09Z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0x010100628ECC96C0E4BC48AF4F099E0CE18302</vt:lpwstr>
  </property>
</Properties>
</file>